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0" r:id="rId3"/>
    <p:sldId id="262" r:id="rId4"/>
    <p:sldId id="265" r:id="rId5"/>
    <p:sldId id="271" r:id="rId6"/>
    <p:sldId id="317" r:id="rId7"/>
    <p:sldId id="266" r:id="rId8"/>
    <p:sldId id="267" r:id="rId9"/>
    <p:sldId id="268" r:id="rId10"/>
    <p:sldId id="270" r:id="rId11"/>
    <p:sldId id="269" r:id="rId12"/>
    <p:sldId id="327" r:id="rId13"/>
    <p:sldId id="273" r:id="rId14"/>
    <p:sldId id="280" r:id="rId15"/>
    <p:sldId id="320" r:id="rId16"/>
    <p:sldId id="307" r:id="rId17"/>
    <p:sldId id="322" r:id="rId18"/>
    <p:sldId id="279" r:id="rId19"/>
    <p:sldId id="318" r:id="rId20"/>
    <p:sldId id="282" r:id="rId21"/>
    <p:sldId id="293" r:id="rId22"/>
    <p:sldId id="325" r:id="rId23"/>
    <p:sldId id="326" r:id="rId24"/>
    <p:sldId id="324" r:id="rId25"/>
    <p:sldId id="302" r:id="rId26"/>
    <p:sldId id="295" r:id="rId27"/>
    <p:sldId id="319" r:id="rId28"/>
    <p:sldId id="294" r:id="rId29"/>
    <p:sldId id="323" r:id="rId30"/>
    <p:sldId id="296" r:id="rId31"/>
    <p:sldId id="297" r:id="rId32"/>
    <p:sldId id="299" r:id="rId33"/>
    <p:sldId id="300" r:id="rId34"/>
    <p:sldId id="301" r:id="rId35"/>
    <p:sldId id="286" r:id="rId36"/>
    <p:sldId id="285" r:id="rId37"/>
    <p:sldId id="304" r:id="rId38"/>
    <p:sldId id="305" r:id="rId39"/>
    <p:sldId id="306" r:id="rId40"/>
    <p:sldId id="308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4781" autoAdjust="0"/>
  </p:normalViewPr>
  <p:slideViewPr>
    <p:cSldViewPr>
      <p:cViewPr>
        <p:scale>
          <a:sx n="66" d="100"/>
          <a:sy n="66" d="100"/>
        </p:scale>
        <p:origin x="-1302" y="-162"/>
      </p:cViewPr>
      <p:guideLst>
        <p:guide orient="horz" pos="1536"/>
        <p:guide pos="96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2BC2039-C8C6-4F19-91A6-EB9136DCE6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9229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3882CFC-2524-479C-9F8D-6BD7840E4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8040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82CFC-2524-479C-9F8D-6BD7840E49B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157171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11" descr="scifair_fron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F2CA7C67-7DA5-4021-919F-B39E585634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0C748-22CD-489B-A369-0382F38A69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754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D2EE3-1EF5-4EEE-BC21-A869C7ADB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95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4B33A-1ACA-47B5-9329-AF5C6328B5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108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F4B40-72A6-476C-8AC6-F47297CCE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595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50D4A-432F-42ED-A059-F7D0F7288E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338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080AA-0CEF-4040-85F7-A30BBB0B9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631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804C3-0489-47F0-BD57-664C6624BE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135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10023-256C-488B-8314-786C69457E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059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4B54C-8C04-4A9D-8733-504CF632F8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89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84E54-DEBF-4229-BF13-6FDBEE6DBB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360505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media/image1.jpeg" Type="http://schemas.openxmlformats.org/officeDocument/2006/relationships/image"/><Relationship Id="rId3" Target="../slideLayouts/slideLayout3.xml" Type="http://schemas.openxmlformats.org/officeDocument/2006/relationships/slideLayout"/><Relationship Id="rId7" Target="../slideLayouts/slideLayout7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0" Target="../slideLayouts/slideLayout10.xml" Type="http://schemas.openxmlformats.org/officeDocument/2006/relationships/slideLayout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scifair_INSID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644A38D6-F08D-41D3-BF37-0FAB0FB1E3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700">
          <a:solidFill>
            <a:schemeClr val="tx2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500">
          <a:solidFill>
            <a:schemeClr val="tx2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5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http://www.carbon-fiber.com/panox.gif" TargetMode="External"/><Relationship Id="rId2" Type="http://schemas.openxmlformats.org/officeDocument/2006/relationships/image" Target="../media/image55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http://www.carbon-fiber.com/carbon.gif" TargetMode="External"/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pslc.ws/macrog/kidsmac/images/pan02.gif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86800" cy="17526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cs typeface="Tahoma" pitchFamily="34" charset="0"/>
              </a:rPr>
              <a:t>SYNTHESIS AND CHARACTERIZATION OF POLYACRYLONITRILE (PAN) AND CARBON FIBERS</a:t>
            </a:r>
            <a:endParaRPr lang="en-US" sz="3200" b="1" dirty="0">
              <a:solidFill>
                <a:srgbClr val="FF0000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14800" y="5715000"/>
            <a:ext cx="518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ALOK KUMAR</a:t>
            </a:r>
            <a:endParaRPr lang="en-US" sz="3200" b="1" i="1" dirty="0" smtClean="0">
              <a:solidFill>
                <a:srgbClr val="0070C0"/>
              </a:solidFill>
              <a:latin typeface="Calibri" pitchFamily="34" charset="0"/>
              <a:cs typeface="Tahoma" pitchFamily="34" charset="0"/>
            </a:endParaRPr>
          </a:p>
          <a:p>
            <a:pPr algn="ctr"/>
            <a:r>
              <a:rPr lang="en-US" sz="2400" b="1" i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Presenter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LAB SYNTHESIS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7371" y="1600200"/>
            <a:ext cx="53376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Emulsifier ( 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</a:rPr>
              <a:t>e.g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 Sodium bisulfite (SBS) )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Initiators ( 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</a:rPr>
              <a:t>e.g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 Potassium 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</a:rPr>
              <a:t>Persulfate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 (KPS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), </a:t>
            </a:r>
            <a:r>
              <a:rPr lang="en-US" sz="2000" dirty="0" err="1">
                <a:solidFill>
                  <a:schemeClr val="tx2"/>
                </a:solidFill>
                <a:latin typeface="Calibri" pitchFamily="34" charset="0"/>
              </a:rPr>
              <a:t>Azodiisobutyronitrile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(AIBN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), </a:t>
            </a:r>
            <a:r>
              <a:rPr lang="en-US" sz="2000" dirty="0" err="1">
                <a:solidFill>
                  <a:schemeClr val="tx2"/>
                </a:solidFill>
                <a:latin typeface="Calibri" pitchFamily="34" charset="0"/>
              </a:rPr>
              <a:t>Itaconic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acid (IA)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 )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Time 1–3.5 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</a:rPr>
              <a:t>hr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Precipitation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Filtration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Washing ( methanol and deionized water 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</a:rPr>
              <a:t>etc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Drying under vacuum till a constant weight</a:t>
            </a:r>
          </a:p>
        </p:txBody>
      </p:sp>
      <p:pic>
        <p:nvPicPr>
          <p:cNvPr id="4" name="Picture 2" descr="E:\Office Managment\M.Phil Polymer Evening\Course\Fundamentals of Polymer Sciences\Unit operation and unit processes in polymer engineering\Heat Exchangers\Condenser (laboratory) - Wikipedia, the free encyclopedia_files\220px-Toluene_with_sodium-benzoph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485" y="1676400"/>
            <a:ext cx="174171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58" name="Picture 2" descr="http://img.directindustry.com/images_di/photo-g/low-pressure-laboratory-reactor-28268-27049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57600"/>
            <a:ext cx="1600200" cy="274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271514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CHARACTERIZATION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6172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FTIR (Fourier Transform Infrared Spectrophotometer)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NMR (Neutron Magnetic Resonance)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GPC (Gel Permeation Chromatograph)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DSC (Differential Scanning Calorimeter)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TGA (Thermo Gravimetric Analyzer)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TMA (Thermo Mechanical Analyzer)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6562" name="Picture 2" descr="E:\Office Managment\lab pics\FTIR lab\DSC_0644 (28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09800"/>
            <a:ext cx="2731625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3" name="Picture 3" descr="E:\Office Managment\lab pics\FTIR lab\DSC_064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22800"/>
            <a:ext cx="2731625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4" name="Picture 4" descr="E:\Office Managment\lab pics\Thermal Lab\DSC_06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975" y="4648200"/>
            <a:ext cx="2731625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5" name="Picture 5" descr="E:\Office Managment\lab pics\Thermal Lab\DSC_0619 (19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8" y="4648200"/>
            <a:ext cx="2731625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175246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511314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INDUSTRIAL PRODUCTION</a:t>
            </a:r>
            <a:endParaRPr lang="en-US" sz="4800" dirty="0">
              <a:solidFill>
                <a:srgbClr val="002060"/>
              </a:solidFill>
            </a:endParaRPr>
          </a:p>
        </p:txBody>
      </p:sp>
      <p:pic>
        <p:nvPicPr>
          <p:cNvPr id="61442" name="Picture 2" descr="http://ars.els-cdn.com/content/image/1-s2.0-S0959152499000426-g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89" y="1676400"/>
            <a:ext cx="7434221" cy="46931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066380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286" y="3442536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FIBER &amp; CARBON FIBER</a:t>
            </a:r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46082" name="Picture 2" descr="http://72.47.248.185/wp-content/uploads/2011/06/50K-To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361950"/>
            <a:ext cx="2857500" cy="3067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6" name="Picture 6" descr="http://www.tianhuainternational.com/uploadfile/2012/0104/201201041009543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4923278" cy="274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8" name="Picture 8" descr="http://www.tohotenax-eu.com/typo3temp/GB/d8414fbdf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8305800" cy="19716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745636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IMPORTANCE OF PAN FIBER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624548"/>
            <a:ext cx="55626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4488" indent="-3444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Clr>
                <a:srgbClr val="996633"/>
              </a:buClr>
            </a:pP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PAN-based fibers eventually supplanted most rayon-based fibers, and they still dominate the world 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market. In </a:t>
            </a: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addition to high modulus fibers, researchers have also developed a low modulus fiber from PAN that had extremely high tensile 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strength. Used in 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Sporting goods such as golf clubs, tennis rackets, fishing rods, and skis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Military 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Commercial aircrafts</a:t>
            </a:r>
            <a:endParaRPr lang="en-US" sz="20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9154" name="Picture 2" descr="http://t3.gstatic.com/images?q=tbn:ANd9GcRp4f0PCQiZUpF5-vDf9d7wrHVyCmO7JvkFRV4pmQndhbCU9s7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39257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6" name="Picture 4" descr="http://www.dtl-connectors.co.uk/store/media/catalog/product/cache/1/image/530x530/9df78eab33525d08d6e5fb8d27136e95/w/h/whitelacingtape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5629"/>
            <a:ext cx="2609850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77964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IMPORTANCE OF CARBON FIBER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174171" y="1676400"/>
            <a:ext cx="4626429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Strength: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carbon fibers tensile strength is un-matched by any metal available (Titanium alloys, Cr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M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o, steel or Aluminum alloys)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Weight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: carbon fiber/epoxy weight per volume is less than half that of aluminum almost 4 times lighter than titanium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Fatigue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resistance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of carbon fiber surpasses that of any other structural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material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7108" name="Picture 4" descr="http://static.ddmcdn.com/gif/carbon-fiber-oil-crisis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899" y="2209800"/>
            <a:ext cx="3613130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140321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IMPORTANCE OF CARBON FIBER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174171" y="1676400"/>
            <a:ext cx="5159829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Yield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strength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: carbon fiber has a very high yield strength allowing it to flex under extreme loading and return to its original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shape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Corrosion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: carbon fiber/epoxy is extremely resistant to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corrosion</a:t>
            </a:r>
          </a:p>
        </p:txBody>
      </p:sp>
      <p:pic>
        <p:nvPicPr>
          <p:cNvPr id="50178" name="Picture 2" descr="http://www.dw.de/image/0,,15355574_4,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667000"/>
            <a:ext cx="3143250" cy="23241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53529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IMPORTANCE OF CARBON FIBER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174171" y="1676400"/>
            <a:ext cx="4245429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Carbon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fiber parts will be lighter and stronger. Because of such properties you find this technology used in </a:t>
            </a:r>
            <a:endParaRPr lang="en-US" sz="20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Aviation</a:t>
            </a:r>
          </a:p>
          <a:p>
            <a:pPr marL="342900" indent="-342900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Sports</a:t>
            </a:r>
          </a:p>
          <a:p>
            <a:pPr marL="342900" indent="-342900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High-end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racing and </a:t>
            </a:r>
            <a:endParaRPr lang="en-US" sz="20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Snowmobiles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8130" name="Picture 2" descr="http://images.thetruthaboutcars.com/2012/04/carbon-fiber-frame-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796143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2" name="Picture 4" descr="http://www.blogcdn.com/www.autoblog.com/media/2012/11/mp013002sr-op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338393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6" descr="http://cdn.slashgear.com/wp-content/uploads/2006/12/carbon-fibre-macbook_0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467" y="1796143"/>
            <a:ext cx="1829715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6" name="Picture 8" descr="http://upload.wikimedia.org/wikipedia/commons/d/dd/Stohr_DSR_Carbon_Fib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467" y="3338393"/>
            <a:ext cx="1836583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8" name="Picture 10" descr="http://www.instablogsimages.com/images/2010/05/10/carbon-fiber-sporty-custom-1_ILhvw_6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949588"/>
            <a:ext cx="1885950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40" name="Picture 12" descr="http://www.carbonfibergear.com/wp-content/uploads/2012/05/1-brabus-carbon-fiber-private-airplan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467" y="4949588"/>
            <a:ext cx="1840212" cy="15528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42" name="Picture 14" descr="http://www.sybarites.com/wp-content/uploads/2007/06/chaneltenni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192" y="5040194"/>
            <a:ext cx="978408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126031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29013"/>
            <a:ext cx="52578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Clr>
                <a:srgbClr val="339933"/>
              </a:buClr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Carbon fibers are derived from one of the three precursor materials</a:t>
            </a:r>
          </a:p>
          <a:p>
            <a:pPr marL="342900" indent="-342900">
              <a:lnSpc>
                <a:spcPct val="150000"/>
              </a:lnSpc>
              <a:buClr>
                <a:srgbClr val="339933"/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PAN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(Polyacrylonitrile fiber)</a:t>
            </a:r>
          </a:p>
          <a:p>
            <a:pPr marL="342900" indent="-342900">
              <a:lnSpc>
                <a:spcPct val="150000"/>
              </a:lnSpc>
              <a:buClr>
                <a:srgbClr val="3399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PITCH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  <a:p>
            <a:pPr marL="914400" lvl="1" indent="-342900">
              <a:lnSpc>
                <a:spcPct val="150000"/>
              </a:lnSpc>
              <a:buClr>
                <a:srgbClr val="3399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Isotropic 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  <a:p>
            <a:pPr marL="914400" lvl="1" indent="-342900">
              <a:lnSpc>
                <a:spcPct val="150000"/>
              </a:lnSpc>
              <a:buClr>
                <a:srgbClr val="339933"/>
              </a:buClr>
              <a:buFont typeface="Arial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Calibri" pitchFamily="34" charset="0"/>
              </a:rPr>
              <a:t>Mesophase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3399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Rayon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52226" name="Picture 2" descr="http://www.bizrice.com/upload/20111221/Pan_fiber_Polyacrylonitrile_fib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800"/>
            <a:ext cx="3657600" cy="320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00476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1257" y="1752600"/>
            <a:ext cx="2971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63550" indent="-463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Melt Spinning</a:t>
            </a:r>
          </a:p>
          <a:p>
            <a:pPr marL="285750" indent="-285750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Dry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Spinning</a:t>
            </a:r>
          </a:p>
          <a:p>
            <a:pPr marL="285750" indent="-285750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Wet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Spinning</a:t>
            </a:r>
          </a:p>
          <a:p>
            <a:pPr marL="285750" indent="-285750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Wet/Dry Spinning</a:t>
            </a:r>
            <a:endParaRPr lang="en-US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663714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FIBER INDUSTRIAL PRODUCTION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53250" name="Picture 2" descr="http://www.wacker.com/cms/media/images/markets_1/textile/process_aid_IMG_2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2600"/>
            <a:ext cx="3505200" cy="4495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62060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POLYMER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17526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i="1">
                <a:solidFill>
                  <a:schemeClr val="tx2"/>
                </a:solidFill>
                <a:latin typeface="Calibri" pitchFamily="34" charset="0"/>
              </a:rPr>
              <a:t>THE SCIENCE  AND ENGINEERING  OF LARGE MOLECULES</a:t>
            </a:r>
            <a:endParaRPr lang="en-US" sz="200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8" descr="http://nanodeltech.com/photo/2011/05/diffgear1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743200"/>
            <a:ext cx="31591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87657" y="2152650"/>
            <a:ext cx="5410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30188" indent="-230188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Long chain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molecules</a:t>
            </a:r>
          </a:p>
          <a:p>
            <a:pPr marL="230188" indent="-230188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long molecule made up by the repetition of small unit called monomers BUILDIGNG BLOCK</a:t>
            </a:r>
          </a:p>
        </p:txBody>
      </p:sp>
      <p:pic>
        <p:nvPicPr>
          <p:cNvPr id="7" name="Picture 6" descr="http://www.thechicago77.com/wp-content/uploads/2009/03/splitface-s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3937379"/>
            <a:ext cx="1828800" cy="238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ttp://gliving.com/wp-content/uploads/2008/04/timbercrete-building-blocks-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943" y="3937378"/>
            <a:ext cx="3359150" cy="238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821914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FIBER FORMATION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1624548"/>
            <a:ext cx="4876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996633"/>
              </a:buClr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Polyacrylonitrile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fibers were produced by wet-spinning.</a:t>
            </a:r>
          </a:p>
          <a:p>
            <a:pPr algn="just">
              <a:lnSpc>
                <a:spcPct val="150000"/>
              </a:lnSpc>
              <a:buClr>
                <a:srgbClr val="996633"/>
              </a:buClr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The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coagulation bath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is normally 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DMSO/H</a:t>
            </a:r>
            <a:r>
              <a:rPr lang="en-US" sz="2000" baseline="-250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O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system, </a:t>
            </a:r>
            <a:endParaRPr lang="en-US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Bath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temperature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is 60°C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Bath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concentration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is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65% (namely,  DMSO/H</a:t>
            </a:r>
            <a:r>
              <a:rPr lang="en-US" sz="2000" baseline="-25000" dirty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O=65/35(</a:t>
            </a:r>
            <a:r>
              <a:rPr lang="en-US" sz="2000" dirty="0" err="1">
                <a:solidFill>
                  <a:schemeClr val="tx2"/>
                </a:solidFill>
                <a:latin typeface="Calibri" pitchFamily="34" charset="0"/>
              </a:rPr>
              <a:t>wt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/</a:t>
            </a:r>
            <a:r>
              <a:rPr lang="en-US" sz="2000" dirty="0" err="1">
                <a:solidFill>
                  <a:schemeClr val="tx2"/>
                </a:solidFill>
                <a:latin typeface="Calibri" pitchFamily="34" charset="0"/>
              </a:rPr>
              <a:t>wt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))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Bath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minus stretch ratio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is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–10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% 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0122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663714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FIBER INDUSTRIAL PRODUCTION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55298" name="Picture 2" descr="http://3.bp.blogspot.com/-TKejO4uShi0/ThPol1J0I1I/AAAAAAAAAJg/tdLqRDUxWjc/s400/stages+in+the+melt+spinning+of+polymeric+fibr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85257"/>
            <a:ext cx="3773713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2" name="Picture 6" descr="http://ars.els-cdn.com/content/image/1-s2.0-S0079670001000259-gr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636" y="1897743"/>
            <a:ext cx="4426319" cy="4459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74254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1"/>
            <a:ext cx="8686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663714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FIBER INDUSTRIAL PRODUCTION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57346" name="Picture 2" descr="http://www.teonline.com/images/wetspinning-polymeric-fibe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6" y="4267200"/>
            <a:ext cx="8679543" cy="2362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1563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663714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FIBER INDUSTRIAL PRODUCTION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4" name="Picture 6" descr="http://t2.gstatic.com/images?q=tbn:ANd9GcRRADj-0FJnbQcIXvxULm3Y1etWiG_GUfLlZALmWeTAbbY2udQ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28799"/>
            <a:ext cx="2461069" cy="2133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2" name="Picture 2" descr="http://t0.gstatic.com/images?q=tbn:ANd9GcTYxjkF4rSJGV7UScUS480GawLnKRY0czsOQAdt3zn6amLsTNK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828801"/>
            <a:ext cx="1708580" cy="213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4" name="Picture 4" descr="http://www.german-hosiery-museum.de/technik/images/thumbnail/10_Spinndues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799"/>
            <a:ext cx="1818411" cy="21336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6" name="Picture 6" descr="http://t2.gstatic.com/images?q=tbn:ANd9GcQkA9zS4AbXemH792V2PAC9b8esfG9TK8dR6bmumi-2mCPo5VY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2" y="4114801"/>
            <a:ext cx="172779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8" name="Picture 8" descr="http://t2.gstatic.com/images?q=tbn:ANd9GcSPScMUno9Z7oWk4PRWAOt7MAdx2DZ6tYLmGocoavrbcPHzpKE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258" y="4114801"/>
            <a:ext cx="1909353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0" name="Picture 10" descr="http://t1.gstatic.com/images?q=tbn:ANd9GcTFIQ5JYul-YMxNGhuidPhKZj-zsLVPSHsYF0Gp8Z-px4iCpQZ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81473"/>
            <a:ext cx="2461069" cy="22193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82915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663714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FIBER INDUSTRIAL PRODUCTION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54274" name="Picture 2" descr="http://t3.gstatic.com/images?q=tbn:ANd9GcTWBjEqrZ80VIIHFCRJHkMLwoAiqtAc1enQtV_MpBtJswNrhU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0593"/>
            <a:ext cx="5181600" cy="39814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6" name="Picture 4" descr="http://www.fibersource.com/Jpg/Akzo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59857"/>
            <a:ext cx="2743200" cy="1990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80" name="Picture 8" descr="http://t1.gstatic.com/images?q=tbn:ANd9GcRIXH1ZpG5Jkw42KSOrJ2qc4o1TqE0QWQ_ipUvGlzQuX7FzPbM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58771"/>
            <a:ext cx="2743200" cy="184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74611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 FORMATION</a:t>
            </a:r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5" name="Picture 3" descr="preo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428" y="1676400"/>
            <a:ext cx="4796971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1600200"/>
            <a:ext cx="35052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Fiber changing color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. The white PAN strands at the bottom pass through the air heated oven and begin to darken. Quite quickly they turn to black</a:t>
            </a:r>
          </a:p>
        </p:txBody>
      </p:sp>
      <p:pic>
        <p:nvPicPr>
          <p:cNvPr id="58370" name="Picture 2" descr="http://www.oerlikontextile.com/de/Portaldata/1/Resources/saurer_textile_solutions/engineering/Bild04_bearb_RGB_6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00856"/>
            <a:ext cx="3505200" cy="26285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453180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728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 INDUSTRIAL PRODUCTION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51202" name="Picture 2" descr="http://i2.cdn.turner.com/money/galleries/2008/fortune/0804/gallery.boeing_dreamliner.fortune/images/03_Toray-0451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077199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73605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676400"/>
            <a:ext cx="419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Oxidization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Stress graphitization of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P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olyacrylonitrile based carbon fiber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Carbonization (graphitization)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663714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FIBER INDUSTRIAL FORMATION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66448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86" y="1600200"/>
            <a:ext cx="5323114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Oxidization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This produces an oxidized ladder polymer structure approximately parallel to the fiber axis which may be regarded as the template for the formation of the oriented carbon fiber.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Oxidation involves heating the fibers to around 300 </a:t>
            </a:r>
            <a:r>
              <a:rPr lang="en-US" sz="2000" baseline="30000" dirty="0" err="1" smtClean="0">
                <a:solidFill>
                  <a:schemeClr val="tx2"/>
                </a:solidFill>
                <a:latin typeface="Calibri" pitchFamily="34" charset="0"/>
              </a:rPr>
              <a:t>o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in air. This evolves hydrogen from the fibers and adds less volatile oxygen.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The polymer changes from a ladder to a stable ring structure, and the fiber changes color from white though brown to black. 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9" name="Picture 4" descr="http://www.carbon-fiber.com/panox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38426"/>
            <a:ext cx="3262086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400" y="663714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FIBER INDUSTRIAL FORMATION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6923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728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 INDUSTRIAL PRODUCTION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600200"/>
            <a:ext cx="4572000" cy="51229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Stress Graphitization of Polyacrylonitrile Based Carbon Fiber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Carbon fiber can be made by the pyrolysis of organic polymer fiber precursors. The strength of PAN carbon fiber declines when heated above 1,200° C.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Therefore increasing strength with Young's modulus can be obtained if stress is applied to the fiber at graphitizing temperatures.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1477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POLYMER CLASSES</a:t>
            </a:r>
            <a:endParaRPr lang="en-US" sz="6000" dirty="0">
              <a:solidFill>
                <a:srgbClr val="002060"/>
              </a:solidFill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85800" y="1846263"/>
            <a:ext cx="7837488" cy="4722812"/>
            <a:chOff x="451" y="584"/>
            <a:chExt cx="4937" cy="2975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22" y="584"/>
              <a:ext cx="1631" cy="3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rtl="1"/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122" y="606"/>
              <a:ext cx="163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US" sz="2000" b="1" dirty="0">
                  <a:solidFill>
                    <a:schemeClr val="tx2"/>
                  </a:solidFill>
                  <a:latin typeface="Calibri" pitchFamily="34" charset="0"/>
                </a:rPr>
                <a:t>Polymers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474" y="1064"/>
              <a:ext cx="1632" cy="336"/>
            </a:xfrm>
            <a:prstGeom prst="rect">
              <a:avLst/>
            </a:prstGeom>
            <a:noFill/>
            <a:ln w="28575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rtl="1"/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955" y="1096"/>
              <a:ext cx="6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US" sz="2000" b="1" u="sng">
                  <a:solidFill>
                    <a:schemeClr val="tx2"/>
                  </a:solidFill>
                  <a:latin typeface="Calibri" pitchFamily="34" charset="0"/>
                </a:rPr>
                <a:t>Organic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87" y="1064"/>
              <a:ext cx="1632" cy="336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rtl="1"/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149" y="1086"/>
              <a:ext cx="73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US" sz="2000" b="1" u="sng">
                  <a:solidFill>
                    <a:schemeClr val="tx2"/>
                  </a:solidFill>
                  <a:latin typeface="Calibri" pitchFamily="34" charset="0"/>
                </a:rPr>
                <a:t>Inorganic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50" y="1640"/>
              <a:ext cx="1296" cy="86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rtl="1"/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070" y="1607"/>
              <a:ext cx="1318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US" b="1" u="sng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Natural</a:t>
              </a:r>
            </a:p>
            <a:p>
              <a:pPr algn="ctr" rtl="1" eaLnBrk="1" hangingPunct="1"/>
              <a:endParaRPr lang="en-US" sz="1400" b="1" u="sng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endParaRPr>
            </a:p>
            <a:p>
              <a:pPr rtl="1" eaLnBrk="1" hangingPunct="1"/>
              <a: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Proteins, Nucleic acids, Lignins, Polysccharides, Polyisoprene, Melanin 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050" y="2696"/>
              <a:ext cx="1296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rtl="1"/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050" y="2669"/>
              <a:ext cx="1249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US" b="1" u="sng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Synthetic</a:t>
              </a:r>
            </a:p>
            <a:p>
              <a:pPr algn="ctr" rtl="1" eaLnBrk="1" hangingPunct="1"/>
              <a:endParaRPr lang="en-US" sz="14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endParaRPr>
            </a:p>
            <a:p>
              <a:pPr rtl="1" eaLnBrk="1" hangingPunct="1"/>
              <a: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PE, PS, Nylons, PET, PVC, PU, PC, PMMA, PVAC, PP, PTFE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51" y="2696"/>
              <a:ext cx="1296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rtl="1"/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538" y="2648"/>
              <a:ext cx="1100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US" b="1" u="sng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Synthetic</a:t>
              </a:r>
            </a:p>
            <a:p>
              <a:pPr algn="ctr" rtl="1" eaLnBrk="1" hangingPunct="1"/>
              <a:endParaRPr lang="en-US" sz="1400" b="1" u="sng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endParaRPr>
            </a:p>
            <a:p>
              <a:pPr rtl="1" eaLnBrk="1" hangingPunct="1"/>
              <a: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Fibrous glass, Silicon Carbide, Poly(boron nitrid), Poly(sulfur nitride)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51" y="1640"/>
              <a:ext cx="1296" cy="86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rtl="1"/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51" y="1610"/>
              <a:ext cx="1296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US" b="1" u="sng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Natural</a:t>
              </a:r>
            </a:p>
            <a:p>
              <a:pPr algn="ctr" rtl="1" eaLnBrk="1" hangingPunct="1"/>
              <a:endParaRPr lang="en-US" sz="1400" b="1" u="sng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endParaRPr>
            </a:p>
            <a:p>
              <a:pPr rtl="1" eaLnBrk="1" hangingPunct="1"/>
              <a: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Clays, Sands, Glass, Rock-like, Ceramics, Graphite/Diamond, Silicas</a:t>
              </a: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065" y="1592"/>
              <a:ext cx="1679" cy="1296"/>
            </a:xfrm>
            <a:prstGeom prst="ellipse">
              <a:avLst/>
            </a:prstGeom>
            <a:noFill/>
            <a:ln w="9525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987" y="1400"/>
              <a:ext cx="0" cy="173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1747" y="3128"/>
              <a:ext cx="240" cy="0"/>
            </a:xfrm>
            <a:prstGeom prst="line">
              <a:avLst/>
            </a:prstGeom>
            <a:noFill/>
            <a:ln w="28575" cap="rnd">
              <a:solidFill>
                <a:srgbClr val="CC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1741" y="2093"/>
              <a:ext cx="240" cy="0"/>
            </a:xfrm>
            <a:prstGeom prst="line">
              <a:avLst/>
            </a:prstGeom>
            <a:noFill/>
            <a:ln w="28575" cap="rnd">
              <a:solidFill>
                <a:srgbClr val="CC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810" y="3116"/>
              <a:ext cx="240" cy="0"/>
            </a:xfrm>
            <a:prstGeom prst="line">
              <a:avLst/>
            </a:prstGeom>
            <a:noFill/>
            <a:ln w="28575" cap="rnd">
              <a:solidFill>
                <a:srgbClr val="CC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810" y="2093"/>
              <a:ext cx="240" cy="0"/>
            </a:xfrm>
            <a:prstGeom prst="line">
              <a:avLst/>
            </a:prstGeom>
            <a:noFill/>
            <a:ln w="28575" cap="rnd">
              <a:solidFill>
                <a:srgbClr val="CC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275" y="1688"/>
              <a:ext cx="1291" cy="1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rtl="1" eaLnBrk="1" hangingPunct="1"/>
              <a:r>
                <a:rPr lang="en-US" b="1" u="sng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Organic/Inorganic</a:t>
              </a:r>
            </a:p>
            <a:p>
              <a:pPr rtl="1" eaLnBrk="1" hangingPunct="1"/>
              <a:endParaRPr lang="en-US" sz="14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endParaRPr>
            </a:p>
            <a:p>
              <a:pPr rtl="1" eaLnBrk="1" hangingPunct="1"/>
              <a: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Siloxane, Polyphosphazenes, Polyphosphate esters, Polysilanes, Sol-gel network</a:t>
              </a: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323" y="920"/>
              <a:ext cx="0" cy="144"/>
            </a:xfrm>
            <a:prstGeom prst="line">
              <a:avLst/>
            </a:prstGeom>
            <a:noFill/>
            <a:ln w="28575" cap="rnd">
              <a:solidFill>
                <a:srgbClr val="A5002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3570" y="920"/>
              <a:ext cx="0" cy="144"/>
            </a:xfrm>
            <a:prstGeom prst="line">
              <a:avLst/>
            </a:prstGeom>
            <a:noFill/>
            <a:ln w="28575" cap="rnd">
              <a:solidFill>
                <a:srgbClr val="A5002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789" y="1388"/>
              <a:ext cx="0" cy="173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2899" y="920"/>
              <a:ext cx="0" cy="672"/>
            </a:xfrm>
            <a:prstGeom prst="line">
              <a:avLst/>
            </a:prstGeom>
            <a:noFill/>
            <a:ln w="28575" cap="rnd">
              <a:solidFill>
                <a:srgbClr val="A5002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tx2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51090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600200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CARBONIZATION (GRAPHITIZATION)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Involves heating the fibers up to 3000 </a:t>
            </a:r>
            <a:r>
              <a:rPr lang="en-US" sz="2000" baseline="30000" dirty="0" err="1" smtClean="0">
                <a:solidFill>
                  <a:schemeClr val="tx2"/>
                </a:solidFill>
                <a:latin typeface="Calibri" pitchFamily="34" charset="0"/>
              </a:rPr>
              <a:t>o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 in an inert atmosphere. 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Fibers are now nearly 100 % carbon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5" name="Picture 3" descr="http://www.carbon-fiber.com/carbon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9000"/>
            <a:ext cx="8686800" cy="318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5728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 INDUSTRIAL PRODUCTION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0349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1428" y="1633537"/>
            <a:ext cx="8733971" cy="96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When we heat P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olyacrylonitrile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, the heat causes the </a:t>
            </a:r>
            <a:r>
              <a:rPr lang="en-US" sz="2000" dirty="0" err="1">
                <a:solidFill>
                  <a:schemeClr val="tx2"/>
                </a:solidFill>
                <a:latin typeface="Calibri" pitchFamily="34" charset="0"/>
              </a:rPr>
              <a:t>cyano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repeat units to form cycles… </a:t>
            </a:r>
          </a:p>
        </p:txBody>
      </p:sp>
      <p:pic>
        <p:nvPicPr>
          <p:cNvPr id="7" name="Picture 6" descr="http://pslc.ws/macrog/images/carfs0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8" y="2601494"/>
            <a:ext cx="8733972" cy="4027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587514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 FORMATION CHEMISTRY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4779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600200"/>
            <a:ext cx="8762999" cy="1429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At higher temperature, carbon atoms kick off their hydrogen, and the rings become aromatic. This polymer is a series of fused pyridine rings. This expels hydrogen gas, and gives us a ribbon-like fused ring polymer. </a:t>
            </a:r>
          </a:p>
        </p:txBody>
      </p:sp>
      <p:pic>
        <p:nvPicPr>
          <p:cNvPr id="8" name="Picture 5" descr="http://pslc.ws/macrog/images/carfs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29822"/>
            <a:ext cx="8762999" cy="363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587514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 FORMATION CHEMISTRY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22651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600200"/>
            <a:ext cx="8763000" cy="959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When the temperature increases from 600 up to 1300 </a:t>
            </a:r>
            <a:r>
              <a:rPr lang="en-US" sz="2000" baseline="30000" dirty="0" err="1">
                <a:solidFill>
                  <a:schemeClr val="tx2"/>
                </a:solidFill>
                <a:latin typeface="Calibri" pitchFamily="34" charset="0"/>
              </a:rPr>
              <a:t>o</a:t>
            </a:r>
            <a:r>
              <a:rPr lang="en-US" sz="2000" dirty="0" err="1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, the ribbons will themselves join together to form even wider ribbons like this: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7" name="Picture 4" descr="http://pslc.ws/macrog/images/carfs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6109"/>
            <a:ext cx="8763000" cy="410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587514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 FORMATION CHEMISTRY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1449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600200"/>
            <a:ext cx="21336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More nitrogen is expelled and the ribbons are really wide, and most of the nitrogen is gone, leaving us with ribbons that are almost pure carbon in the graphite form.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9" name="Picture 4" descr="http://pslc.ws/macrog/images/carfs0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922" y="1600200"/>
            <a:ext cx="647647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587514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 FORMATION CHEMISTRY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991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FIBER CHARACTERIZATION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510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XRD (X Ray Diffraction)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SEM (Scanning Electron Microscopy)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DSC (Differential Scanning Calorimeter)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TGA (Thermo Gravimetric Analyzer)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DMA (Dynamic Mechanical Analyzer)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UTM (Universal Testing Machine)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7586" name="Picture 2" descr="E:\Office Managment\lab pics\Thermal Lab\DSC_06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86128"/>
            <a:ext cx="2731625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8" name="Picture 4" descr="E:\Office Managment\lab pics\Rizvi &amp; Co Equipments\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411" y="3810000"/>
            <a:ext cx="1486394" cy="274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539782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FIBER GRADE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2400" y="1600200"/>
            <a:ext cx="8762999" cy="50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Clr>
                <a:srgbClr val="996633"/>
              </a:buClr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The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Carbonization temperature will determine the grade of fiber produced: </a:t>
            </a:r>
          </a:p>
        </p:txBody>
      </p:sp>
      <p:graphicFrame>
        <p:nvGraphicFramePr>
          <p:cNvPr id="5" name="Group 23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98003476"/>
              </p:ext>
            </p:extLst>
          </p:nvPr>
        </p:nvGraphicFramePr>
        <p:xfrm>
          <a:off x="228600" y="2286000"/>
          <a:ext cx="8610602" cy="4343400"/>
        </p:xfrm>
        <a:graphic>
          <a:graphicData uri="http://schemas.openxmlformats.org/drawingml/2006/table">
            <a:tbl>
              <a:tblPr/>
              <a:tblGrid>
                <a:gridCol w="2029321"/>
                <a:gridCol w="1414546"/>
                <a:gridCol w="1722868"/>
                <a:gridCol w="1720999"/>
                <a:gridCol w="1722868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Carbonization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Temperature (</a:t>
                      </a:r>
                      <a:r>
                        <a:rPr kumimoji="0" lang="en-US" sz="20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 1000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1000 - 1500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1500 - 2000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2000 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(Graphitization)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Grade of Carbon Fiber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Low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Modulus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Standard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Modulus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Intermediate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Modulus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Modulus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Modulus of Elasticity (GPa)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 200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200 - 250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250 - 325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325 +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80595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 GROUPING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673423"/>
            <a:ext cx="8763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FINAL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HEAT TREATMENT TEMPERATURE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1429" y="1981200"/>
            <a:ext cx="629557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996633"/>
              </a:buClr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Type-I, high-heat-treatment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carbon fibers (HTT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)</a:t>
            </a:r>
          </a:p>
          <a:p>
            <a:pPr algn="just">
              <a:lnSpc>
                <a:spcPct val="150000"/>
              </a:lnSpc>
              <a:buClr>
                <a:srgbClr val="996633"/>
              </a:buClr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Final heat treatment temperature &gt; 2000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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C and can be associated with high-modulus type fiber. </a:t>
            </a:r>
          </a:p>
          <a:p>
            <a:pPr algn="just">
              <a:lnSpc>
                <a:spcPct val="150000"/>
              </a:lnSpc>
              <a:buClr>
                <a:srgbClr val="996633"/>
              </a:buClr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Type-II, intermediate-heat-treatment carbon fibers (IHT)</a:t>
            </a:r>
          </a:p>
          <a:p>
            <a:pPr algn="just">
              <a:lnSpc>
                <a:spcPct val="150000"/>
              </a:lnSpc>
              <a:buClr>
                <a:srgbClr val="996633"/>
              </a:buClr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F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inal heat treatment temperature should be &gt; = 1500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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C and can be associated with high-strength type fiber. </a:t>
            </a:r>
          </a:p>
          <a:p>
            <a:pPr algn="just">
              <a:lnSpc>
                <a:spcPct val="150000"/>
              </a:lnSpc>
              <a:buClr>
                <a:srgbClr val="996633"/>
              </a:buClr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Type-III, low-heat-treatment carbon fibers</a:t>
            </a:r>
          </a:p>
          <a:p>
            <a:pPr algn="just">
              <a:lnSpc>
                <a:spcPct val="150000"/>
              </a:lnSpc>
              <a:buClr>
                <a:srgbClr val="996633"/>
              </a:buClr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Final heat treatment temperatures not greater than 1000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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C. These are low modulus and low strength materials. 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836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 FORM PAN FIBER</a:t>
            </a:r>
            <a:endParaRPr lang="en-US" sz="4800" dirty="0">
              <a:solidFill>
                <a:srgbClr val="00206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762999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41690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CARBON FIBER FROM PITCH</a:t>
            </a:r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45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6123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POLYMER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22960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tx2"/>
                </a:solidFill>
              </a:rPr>
              <a:t>-</a:t>
            </a:r>
            <a:r>
              <a:rPr lang="en-US" sz="2800" dirty="0">
                <a:solidFill>
                  <a:schemeClr val="tx2"/>
                </a:solidFill>
              </a:rPr>
              <a:t>A-A-A-A-A-A-A-A-             </a:t>
            </a:r>
            <a:r>
              <a:rPr lang="en-US" sz="2800" dirty="0" smtClean="0">
                <a:solidFill>
                  <a:schemeClr val="tx2"/>
                </a:solidFill>
              </a:rPr>
              <a:t>Homo Polymer</a:t>
            </a:r>
            <a:endParaRPr lang="en-US" sz="2800" dirty="0">
              <a:solidFill>
                <a:schemeClr val="tx2"/>
              </a:solidFill>
            </a:endParaRPr>
          </a:p>
          <a:p>
            <a:pPr eaLnBrk="1" hangingPunct="1"/>
            <a:endParaRPr lang="en-US" sz="28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2800" dirty="0">
                <a:solidFill>
                  <a:schemeClr val="tx2"/>
                </a:solidFill>
              </a:rPr>
              <a:t>-A-B-B-A-B-A-A-B-             Random Copolymer</a:t>
            </a:r>
          </a:p>
          <a:p>
            <a:pPr eaLnBrk="1" hangingPunct="1"/>
            <a:endParaRPr lang="en-US" sz="28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2800" dirty="0">
                <a:solidFill>
                  <a:schemeClr val="tx2"/>
                </a:solidFill>
              </a:rPr>
              <a:t>-A-B-A-B-A-B-A-B-             Alternating Copolymer</a:t>
            </a:r>
          </a:p>
          <a:p>
            <a:pPr eaLnBrk="1" hangingPunct="1"/>
            <a:endParaRPr lang="en-US" sz="28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2800" dirty="0">
                <a:solidFill>
                  <a:schemeClr val="tx2"/>
                </a:solidFill>
              </a:rPr>
              <a:t>-A-A-A-A-B-B-B-B-             Block Copolymer</a:t>
            </a:r>
          </a:p>
          <a:p>
            <a:pPr eaLnBrk="1" hangingPunct="1"/>
            <a:endParaRPr lang="en-US" sz="28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2800" dirty="0">
                <a:solidFill>
                  <a:schemeClr val="tx2"/>
                </a:solidFill>
              </a:rPr>
              <a:t>-A-A-A-A-A-A-A-A-             Graft Copolymer</a:t>
            </a:r>
          </a:p>
          <a:p>
            <a:pPr eaLnBrk="1" hangingPunct="1"/>
            <a:r>
              <a:rPr lang="en-US" sz="2800" dirty="0">
                <a:solidFill>
                  <a:schemeClr val="tx2"/>
                </a:solidFill>
              </a:rPr>
              <a:t>         B-B-B-B-B-B-</a:t>
            </a:r>
          </a:p>
        </p:txBody>
      </p:sp>
    </p:spTree>
    <p:extLst>
      <p:ext uri="{BB962C8B-B14F-4D97-AF65-F5344CB8AC3E}">
        <p14:creationId xmlns="" xmlns:p14="http://schemas.microsoft.com/office/powerpoint/2010/main" val="3090115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MECHANICAL PROPERTIES OF CARBON FIBER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4" name="Picture 3" descr="tsgrap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40114"/>
            <a:ext cx="8799286" cy="498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702239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8194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POLYACRYLONITRILE (PAN)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23226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IMPORTANCE OF PAN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81429" y="1600200"/>
            <a:ext cx="599077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4488" indent="-3444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Clr>
                <a:srgbClr val="996633"/>
              </a:buClr>
            </a:pPr>
            <a:r>
              <a:rPr lang="en-US" altLang="zh-CN" sz="2000" b="1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Homo polymers </a:t>
            </a:r>
            <a:r>
              <a:rPr lang="en-US" altLang="zh-CN" sz="2000" b="1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of </a:t>
            </a:r>
            <a:r>
              <a:rPr lang="en-US" altLang="zh-CN" sz="2000" b="1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Polyacrylonitrile </a:t>
            </a:r>
            <a:r>
              <a:rPr lang="en-US" altLang="zh-CN" sz="2000" b="1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have been used as </a:t>
            </a:r>
            <a:endParaRPr lang="en-US" altLang="zh-CN" sz="2000" b="1" dirty="0" smtClean="0">
              <a:solidFill>
                <a:schemeClr val="tx2"/>
              </a:solidFill>
              <a:latin typeface="Calibri" pitchFamily="34" charset="0"/>
              <a:ea typeface="SimSun" pitchFamily="2" charset="-122"/>
            </a:endParaRP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Fibers </a:t>
            </a: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in hot gas filtration 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systems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O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utdoor awnings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S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ails </a:t>
            </a: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for 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yachts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F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iber </a:t>
            </a: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reinforced 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concrete</a:t>
            </a:r>
            <a:endParaRPr lang="en-US" altLang="zh-CN" sz="2000" dirty="0">
              <a:solidFill>
                <a:schemeClr val="tx2"/>
              </a:solidFill>
              <a:latin typeface="Calibri" pitchFamily="34" charset="0"/>
              <a:ea typeface="SimSun" pitchFamily="2" charset="-122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rgbClr val="996633"/>
              </a:buClr>
            </a:pPr>
            <a:r>
              <a:rPr lang="en-US" altLang="zh-CN" sz="2000" b="1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Mostly </a:t>
            </a:r>
            <a:r>
              <a:rPr lang="en-US" altLang="zh-CN" sz="2000" b="1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copolymers containing </a:t>
            </a:r>
            <a:r>
              <a:rPr lang="en-US" altLang="zh-CN" sz="2000" b="1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Polyacrylonitrile </a:t>
            </a:r>
            <a:r>
              <a:rPr lang="en-US" altLang="zh-CN" sz="2000" b="1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are used as </a:t>
            </a:r>
            <a:endParaRPr lang="en-US" altLang="zh-CN" sz="2000" b="1" dirty="0" smtClean="0">
              <a:solidFill>
                <a:schemeClr val="tx2"/>
              </a:solidFill>
              <a:latin typeface="Calibri" pitchFamily="34" charset="0"/>
              <a:ea typeface="SimSun" pitchFamily="2" charset="-122"/>
            </a:endParaRP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F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ibers </a:t>
            </a: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to make knitted clothing, like socks and 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sweaters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Outdoor </a:t>
            </a: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products like 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</a:rPr>
              <a:t>tents</a:t>
            </a:r>
            <a:endParaRPr lang="en-US" altLang="zh-CN" sz="2000" dirty="0">
              <a:solidFill>
                <a:schemeClr val="tx2"/>
              </a:solidFill>
              <a:latin typeface="Calibri" pitchFamily="34" charset="0"/>
              <a:ea typeface="SimSun" pitchFamily="2" charset="-122"/>
            </a:endParaRPr>
          </a:p>
        </p:txBody>
      </p:sp>
      <p:pic>
        <p:nvPicPr>
          <p:cNvPr id="41986" name="Picture 2" descr="http://www.carltonblinds.net/images/foldaway_patio_awn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256" y="3200400"/>
            <a:ext cx="1859461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8" name="Picture 4" descr="http://www.charterworld.com/images/yachts/Sailing%20Yacht%20Felicita%20West%20-%20Sail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256" y="1752600"/>
            <a:ext cx="1859461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0" name="Picture 6" descr="http://i01.i.aliimg.com/wsphoto/v1/486140125_1/Free-Shipping-high-quality-font-b-men-s-b-font-font-b-sweater-b-font-fo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784" y="5257800"/>
            <a:ext cx="1728216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2" name="Picture 8" descr="http://outdooradventuresguide.com/wp-content/uploads/2010/04/family_camping_ten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255" y="4648200"/>
            <a:ext cx="1859461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4" name="Picture 10" descr="http://t1.gstatic.com/images?q=tbn:ANd9GcQBkqvDkkiEqJzeP64zZNH_wfp2R_5T3t2ErnNlmALjG1sMxWX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784" y="2401661"/>
            <a:ext cx="1728216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674477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POLYACRYLONITRILE (PAN)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In 1893 Acrylonitrile was prepared by reacting Propylene with Ammonia (NH</a:t>
            </a:r>
            <a:r>
              <a:rPr lang="en-US" sz="2000" baseline="-25000" dirty="0" smtClean="0">
                <a:solidFill>
                  <a:schemeClr val="tx2"/>
                </a:solidFill>
                <a:latin typeface="Calibri" pitchFamily="34" charset="0"/>
              </a:rPr>
              <a:t>3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) and oxygen in the presence of catalysts.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PAN is a vinyl polymer and a derivative of the acrylate family of polymers. </a:t>
            </a:r>
          </a:p>
          <a:p>
            <a:pPr marL="285750" indent="-285750" algn="just" eaLnBrk="1" hangingPunct="1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It is made from acrylonitrile monomer through suspension methods using free-radical initiators.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3010" name="Picture 2" descr="http://t0.gstatic.com/images?q=tbn:ANd9GcQP3m1gcUAUAZpHZ-b8w7rW1J3UhUW6PkbQPW_YH_S8UEhMfk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7706"/>
            <a:ext cx="2428875" cy="2619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commons/a/a2/Acrylonitrile-2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52600"/>
            <a:ext cx="2309621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21958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pslc.ws/macrog/kidsmac/images/pan02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14" y="3886200"/>
            <a:ext cx="8686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2" descr="http://upload.wikimedia.org/wikipedia/commons/a/a2/Acrylonitrile-2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514" y="1752600"/>
            <a:ext cx="2309621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POLYACRYLONITRILE (PAN)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9064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Calibri" pitchFamily="34" charset="0"/>
                <a:cs typeface="Tahoma" pitchFamily="34" charset="0"/>
              </a:rPr>
              <a:t>PAN LAB SYNTHESIS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7371" y="1752600"/>
            <a:ext cx="449942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Polymerization of acrylonitrile (AN) by redox method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Flask or lab reactor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Nitrogen atmosphere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Fitted with a condenser</a:t>
            </a:r>
          </a:p>
          <a:p>
            <a:pPr marL="285750" indent="-285750" algn="just">
              <a:lnSpc>
                <a:spcPct val="150000"/>
              </a:lnSpc>
              <a:buClr>
                <a:srgbClr val="996633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Reaction medium (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</a:rPr>
              <a:t>Dimethylsulfoxide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(DMSO)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solvent or water)</a:t>
            </a:r>
          </a:p>
        </p:txBody>
      </p:sp>
      <p:pic>
        <p:nvPicPr>
          <p:cNvPr id="4" name="Picture 53" descr="E:\Office Managment\M.Phil Polymer Evening\Course\Fundamentals of Polymer Sciences\Unit operation and unit processes in polymer engineering\Heat Exchangers\Pic\Grignard_apparatu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1981200"/>
            <a:ext cx="3276514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2" descr="http://ars.els-cdn.com/content/image/1-s2.0-S0306261908001475-gr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4419600"/>
            <a:ext cx="3341913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93958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</Template>
  <TotalTime>946</TotalTime>
  <Words>1207</Words>
  <Application>Microsoft Office PowerPoint</Application>
  <PresentationFormat>On-screen Show (4:3)</PresentationFormat>
  <Paragraphs>186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PAN</vt:lpstr>
      <vt:lpstr>SYNTHESIS AND CHARACTERIZATION OF POLYACRYLONITRILE (PAN) AND CARBON FIBERS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>Maqsood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CHARACTERIZATION OF POLYACRYLONITRILE (PAN) AND CARBON FIBERS</dc:title>
  <dc:creator>Maqsood Ahmed</dc:creator>
  <cp:lastModifiedBy>ALOK RANJAN</cp:lastModifiedBy>
  <cp:revision>145</cp:revision>
  <cp:lastPrinted>1601-01-01T00:00:00Z</cp:lastPrinted>
  <dcterms:created xsi:type="dcterms:W3CDTF">2013-03-26T11:03:16Z</dcterms:created>
  <dcterms:modified xsi:type="dcterms:W3CDTF">2015-09-26T02:38:30Z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963106</vt:lpwstr>
  </property>
  <property fmtid="{D5CDD505-2E9C-101B-9397-08002B2CF9AE}" name="NXPowerLiteSettings" pid="3">
    <vt:lpwstr>F6200358026400</vt:lpwstr>
  </property>
  <property fmtid="{D5CDD505-2E9C-101B-9397-08002B2CF9AE}" name="NXPowerLiteVersion" pid="4">
    <vt:lpwstr>D6.2.12</vt:lpwstr>
  </property>
  <property fmtid="{D5CDD505-2E9C-101B-9397-08002B2CF9AE}" name="_TemplateID" pid="5">
    <vt:lpwstr>TC010183731033</vt:lpwstr>
  </property>
</Properties>
</file>