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2" r:id="rId10"/>
    <p:sldId id="267" r:id="rId11"/>
    <p:sldId id="268" r:id="rId12"/>
    <p:sldId id="269" r:id="rId13"/>
    <p:sldId id="270" r:id="rId14"/>
    <p:sldId id="271" r:id="rId15"/>
    <p:sldId id="265" r:id="rId16"/>
    <p:sldId id="266" r:id="rId17"/>
    <p:sldId id="298" r:id="rId18"/>
    <p:sldId id="272" r:id="rId19"/>
    <p:sldId id="275" r:id="rId20"/>
    <p:sldId id="276" r:id="rId21"/>
    <p:sldId id="274" r:id="rId22"/>
    <p:sldId id="277" r:id="rId23"/>
    <p:sldId id="273" r:id="rId24"/>
    <p:sldId id="278" r:id="rId25"/>
    <p:sldId id="279" r:id="rId26"/>
    <p:sldId id="280" r:id="rId27"/>
    <p:sldId id="281" r:id="rId28"/>
    <p:sldId id="283" r:id="rId29"/>
    <p:sldId id="284" r:id="rId30"/>
    <p:sldId id="285" r:id="rId31"/>
    <p:sldId id="282"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BB55A-5321-4560-88BE-EDA29D4644D1}"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BB55A-5321-4560-88BE-EDA29D4644D1}"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BB55A-5321-4560-88BE-EDA29D4644D1}"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BB55A-5321-4560-88BE-EDA29D4644D1}"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BB55A-5321-4560-88BE-EDA29D4644D1}"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1BB55A-5321-4560-88BE-EDA29D4644D1}"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1BB55A-5321-4560-88BE-EDA29D4644D1}" type="datetimeFigureOut">
              <a:rPr lang="en-US" smtClean="0"/>
              <a:pPr/>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BB55A-5321-4560-88BE-EDA29D4644D1}" type="datetimeFigureOut">
              <a:rPr lang="en-US" smtClean="0"/>
              <a:pPr/>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BB55A-5321-4560-88BE-EDA29D4644D1}" type="datetimeFigureOut">
              <a:rPr lang="en-US" smtClean="0"/>
              <a:pPr/>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BB55A-5321-4560-88BE-EDA29D4644D1}"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BB55A-5321-4560-88BE-EDA29D4644D1}"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33A02-9D96-4868-BC8B-5766D63E14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B55A-5321-4560-88BE-EDA29D4644D1}" type="datetimeFigureOut">
              <a:rPr lang="en-US" smtClean="0"/>
              <a:pPr/>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33A02-9D96-4868-BC8B-5766D63E14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dacomposites.org/MDAcomposites/Glossary.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Reinforcement Materials &amp; Other Ingredients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a:t>
            </a:r>
            <a:endParaRPr lang="en-US" dirty="0"/>
          </a:p>
        </p:txBody>
      </p:sp>
      <p:sp>
        <p:nvSpPr>
          <p:cNvPr id="3" name="Content Placeholder 2"/>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The cellulose content of such vegetable matter varies from plant to plant. For example, oven-dried cotton contains about 90% cellulose, while an average wood has about 50%. The balance is composed of lignin, polysaccharides other than cellulose and minor amounts of resins, proteins and mineral matter. </a:t>
            </a:r>
          </a:p>
          <a:p>
            <a:pPr algn="just"/>
            <a:r>
              <a:rPr lang="en-US" sz="2400" dirty="0" smtClean="0">
                <a:latin typeface="Times New Roman" pitchFamily="18" charset="0"/>
                <a:cs typeface="Times New Roman" pitchFamily="18" charset="0"/>
              </a:rPr>
              <a:t>In spite of its wide distribution in nature, cellulose  for chemical purposes is derived commercially from only two sources, cotton linters and wood pulp.</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JUTE</a:t>
            </a:r>
            <a:endParaRPr lang="en-US" dirty="0"/>
          </a:p>
        </p:txBody>
      </p:sp>
      <p:pic>
        <p:nvPicPr>
          <p:cNvPr id="4" name="Content Placeholder 3" descr="download (1).jpg"/>
          <p:cNvPicPr>
            <a:picLocks noGrp="1" noChangeAspect="1"/>
          </p:cNvPicPr>
          <p:nvPr>
            <p:ph idx="1"/>
          </p:nvPr>
        </p:nvPicPr>
        <p:blipFill>
          <a:blip r:embed="rId2" cstate="print"/>
          <a:stretch>
            <a:fillRect/>
          </a:stretch>
        </p:blipFill>
        <p:spPr>
          <a:xfrm>
            <a:off x="971600" y="1484784"/>
            <a:ext cx="3384376" cy="1991866"/>
          </a:xfrm>
        </p:spPr>
      </p:pic>
      <p:pic>
        <p:nvPicPr>
          <p:cNvPr id="5" name="Picture 4" descr="download (2).jpg"/>
          <p:cNvPicPr>
            <a:picLocks noChangeAspect="1"/>
          </p:cNvPicPr>
          <p:nvPr/>
        </p:nvPicPr>
        <p:blipFill>
          <a:blip r:embed="rId3" cstate="print"/>
          <a:stretch>
            <a:fillRect/>
          </a:stretch>
        </p:blipFill>
        <p:spPr>
          <a:xfrm>
            <a:off x="827584" y="3645024"/>
            <a:ext cx="3456384" cy="2143125"/>
          </a:xfrm>
          <a:prstGeom prst="rect">
            <a:avLst/>
          </a:prstGeom>
        </p:spPr>
      </p:pic>
      <p:pic>
        <p:nvPicPr>
          <p:cNvPr id="6" name="Picture 5" descr="download.jpg"/>
          <p:cNvPicPr>
            <a:picLocks noChangeAspect="1"/>
          </p:cNvPicPr>
          <p:nvPr/>
        </p:nvPicPr>
        <p:blipFill>
          <a:blip r:embed="rId4" cstate="print"/>
          <a:stretch>
            <a:fillRect/>
          </a:stretch>
        </p:blipFill>
        <p:spPr>
          <a:xfrm>
            <a:off x="4572000" y="3645024"/>
            <a:ext cx="3672408" cy="2088232"/>
          </a:xfrm>
          <a:prstGeom prst="rect">
            <a:avLst/>
          </a:prstGeom>
        </p:spPr>
      </p:pic>
      <p:pic>
        <p:nvPicPr>
          <p:cNvPr id="7" name="Picture 6" descr="images.jpg"/>
          <p:cNvPicPr>
            <a:picLocks noChangeAspect="1"/>
          </p:cNvPicPr>
          <p:nvPr/>
        </p:nvPicPr>
        <p:blipFill>
          <a:blip r:embed="rId5" cstate="print"/>
          <a:stretch>
            <a:fillRect/>
          </a:stretch>
        </p:blipFill>
        <p:spPr>
          <a:xfrm>
            <a:off x="4644008" y="1484784"/>
            <a:ext cx="3419847" cy="19358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COIR</a:t>
            </a:r>
            <a:endParaRPr lang="en-US" dirty="0">
              <a:latin typeface="Times New Roman" pitchFamily="18" charset="0"/>
              <a:cs typeface="Times New Roman" pitchFamily="18" charset="0"/>
            </a:endParaRPr>
          </a:p>
        </p:txBody>
      </p:sp>
      <p:pic>
        <p:nvPicPr>
          <p:cNvPr id="4" name="Content Placeholder 3" descr="download (1).jpg"/>
          <p:cNvPicPr>
            <a:picLocks noGrp="1" noChangeAspect="1"/>
          </p:cNvPicPr>
          <p:nvPr>
            <p:ph idx="1"/>
          </p:nvPr>
        </p:nvPicPr>
        <p:blipFill>
          <a:blip r:embed="rId2" cstate="print"/>
          <a:stretch>
            <a:fillRect/>
          </a:stretch>
        </p:blipFill>
        <p:spPr>
          <a:xfrm>
            <a:off x="3338512" y="2939256"/>
            <a:ext cx="2466975" cy="1847850"/>
          </a:xfrm>
        </p:spPr>
      </p:pic>
      <p:pic>
        <p:nvPicPr>
          <p:cNvPr id="5" name="Picture 4" descr="download (3).jpg"/>
          <p:cNvPicPr>
            <a:picLocks noChangeAspect="1"/>
          </p:cNvPicPr>
          <p:nvPr/>
        </p:nvPicPr>
        <p:blipFill>
          <a:blip r:embed="rId3" cstate="print"/>
          <a:stretch>
            <a:fillRect/>
          </a:stretch>
        </p:blipFill>
        <p:spPr>
          <a:xfrm>
            <a:off x="4932040" y="1412776"/>
            <a:ext cx="3853036" cy="2736304"/>
          </a:xfrm>
          <a:prstGeom prst="rect">
            <a:avLst/>
          </a:prstGeom>
        </p:spPr>
      </p:pic>
      <p:pic>
        <p:nvPicPr>
          <p:cNvPr id="6" name="Picture 5" descr="download.jpg"/>
          <p:cNvPicPr>
            <a:picLocks noChangeAspect="1"/>
          </p:cNvPicPr>
          <p:nvPr/>
        </p:nvPicPr>
        <p:blipFill>
          <a:blip r:embed="rId4" cstate="print"/>
          <a:stretch>
            <a:fillRect/>
          </a:stretch>
        </p:blipFill>
        <p:spPr>
          <a:xfrm>
            <a:off x="539552" y="1412776"/>
            <a:ext cx="3960440" cy="27363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LINEN</a:t>
            </a:r>
            <a:endParaRPr lang="en-US" dirty="0">
              <a:latin typeface="Times New Roman" pitchFamily="18" charset="0"/>
              <a:cs typeface="Times New Roman" pitchFamily="18" charset="0"/>
            </a:endParaRPr>
          </a:p>
        </p:txBody>
      </p:sp>
      <p:pic>
        <p:nvPicPr>
          <p:cNvPr id="4" name="Content Placeholder 3" descr="download (1).jpg"/>
          <p:cNvPicPr>
            <a:picLocks noGrp="1" noChangeAspect="1"/>
          </p:cNvPicPr>
          <p:nvPr>
            <p:ph idx="1"/>
          </p:nvPr>
        </p:nvPicPr>
        <p:blipFill>
          <a:blip r:embed="rId2" cstate="print"/>
          <a:stretch>
            <a:fillRect/>
          </a:stretch>
        </p:blipFill>
        <p:spPr>
          <a:xfrm>
            <a:off x="683568" y="4149080"/>
            <a:ext cx="2628900" cy="2453630"/>
          </a:xfrm>
        </p:spPr>
      </p:pic>
      <p:pic>
        <p:nvPicPr>
          <p:cNvPr id="5" name="Picture 4" descr="download (2).jpg"/>
          <p:cNvPicPr>
            <a:picLocks noChangeAspect="1"/>
          </p:cNvPicPr>
          <p:nvPr/>
        </p:nvPicPr>
        <p:blipFill>
          <a:blip r:embed="rId3" cstate="print"/>
          <a:stretch>
            <a:fillRect/>
          </a:stretch>
        </p:blipFill>
        <p:spPr>
          <a:xfrm>
            <a:off x="611560" y="1268760"/>
            <a:ext cx="2838450" cy="2473821"/>
          </a:xfrm>
          <a:prstGeom prst="rect">
            <a:avLst/>
          </a:prstGeom>
        </p:spPr>
      </p:pic>
      <p:pic>
        <p:nvPicPr>
          <p:cNvPr id="6" name="Picture 5" descr="download.jpg"/>
          <p:cNvPicPr>
            <a:picLocks noChangeAspect="1"/>
          </p:cNvPicPr>
          <p:nvPr/>
        </p:nvPicPr>
        <p:blipFill>
          <a:blip r:embed="rId4" cstate="print"/>
          <a:stretch>
            <a:fillRect/>
          </a:stretch>
        </p:blipFill>
        <p:spPr>
          <a:xfrm>
            <a:off x="6372200" y="1268760"/>
            <a:ext cx="2520280" cy="2505447"/>
          </a:xfrm>
          <a:prstGeom prst="rect">
            <a:avLst/>
          </a:prstGeom>
        </p:spPr>
      </p:pic>
      <p:pic>
        <p:nvPicPr>
          <p:cNvPr id="7" name="Picture 6" descr="images (1).jpg"/>
          <p:cNvPicPr>
            <a:picLocks noChangeAspect="1"/>
          </p:cNvPicPr>
          <p:nvPr/>
        </p:nvPicPr>
        <p:blipFill>
          <a:blip r:embed="rId5" cstate="print"/>
          <a:stretch>
            <a:fillRect/>
          </a:stretch>
        </p:blipFill>
        <p:spPr>
          <a:xfrm>
            <a:off x="3563888" y="1268760"/>
            <a:ext cx="2724150" cy="2448272"/>
          </a:xfrm>
          <a:prstGeom prst="rect">
            <a:avLst/>
          </a:prstGeom>
        </p:spPr>
      </p:pic>
      <p:pic>
        <p:nvPicPr>
          <p:cNvPr id="8" name="Picture 7" descr="images (2).jpg"/>
          <p:cNvPicPr>
            <a:picLocks noChangeAspect="1"/>
          </p:cNvPicPr>
          <p:nvPr/>
        </p:nvPicPr>
        <p:blipFill>
          <a:blip r:embed="rId6" cstate="print"/>
          <a:stretch>
            <a:fillRect/>
          </a:stretch>
        </p:blipFill>
        <p:spPr>
          <a:xfrm>
            <a:off x="3491880" y="4149080"/>
            <a:ext cx="2592288" cy="2460104"/>
          </a:xfrm>
          <a:prstGeom prst="rect">
            <a:avLst/>
          </a:prstGeom>
        </p:spPr>
      </p:pic>
      <p:pic>
        <p:nvPicPr>
          <p:cNvPr id="9" name="Picture 8" descr="images.jpg"/>
          <p:cNvPicPr>
            <a:picLocks noChangeAspect="1"/>
          </p:cNvPicPr>
          <p:nvPr/>
        </p:nvPicPr>
        <p:blipFill>
          <a:blip r:embed="rId7" cstate="print"/>
          <a:stretch>
            <a:fillRect/>
          </a:stretch>
        </p:blipFill>
        <p:spPr>
          <a:xfrm>
            <a:off x="6300192" y="4077072"/>
            <a:ext cx="2619375" cy="24631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VEGETABLE FIBRE</a:t>
            </a:r>
            <a:endParaRPr lang="en-US" dirty="0">
              <a:latin typeface="Times New Roman" pitchFamily="18" charset="0"/>
              <a:cs typeface="Times New Roman" pitchFamily="18" charset="0"/>
            </a:endParaRPr>
          </a:p>
        </p:txBody>
      </p:sp>
      <p:pic>
        <p:nvPicPr>
          <p:cNvPr id="4" name="Content Placeholder 3" descr="download (3).jpg"/>
          <p:cNvPicPr>
            <a:picLocks noGrp="1" noChangeAspect="1"/>
          </p:cNvPicPr>
          <p:nvPr>
            <p:ph idx="1"/>
          </p:nvPr>
        </p:nvPicPr>
        <p:blipFill>
          <a:blip r:embed="rId2" cstate="print"/>
          <a:stretch>
            <a:fillRect/>
          </a:stretch>
        </p:blipFill>
        <p:spPr>
          <a:xfrm>
            <a:off x="395536" y="1268760"/>
            <a:ext cx="3816424" cy="2458963"/>
          </a:xfrm>
        </p:spPr>
      </p:pic>
      <p:pic>
        <p:nvPicPr>
          <p:cNvPr id="5" name="Picture 4" descr="download.jpg"/>
          <p:cNvPicPr>
            <a:picLocks noChangeAspect="1"/>
          </p:cNvPicPr>
          <p:nvPr/>
        </p:nvPicPr>
        <p:blipFill>
          <a:blip r:embed="rId3" cstate="print"/>
          <a:stretch>
            <a:fillRect/>
          </a:stretch>
        </p:blipFill>
        <p:spPr>
          <a:xfrm>
            <a:off x="2771800" y="4149080"/>
            <a:ext cx="3960440" cy="2448272"/>
          </a:xfrm>
          <a:prstGeom prst="rect">
            <a:avLst/>
          </a:prstGeom>
        </p:spPr>
      </p:pic>
      <p:pic>
        <p:nvPicPr>
          <p:cNvPr id="6" name="Picture 5" descr="images.jpg"/>
          <p:cNvPicPr>
            <a:picLocks noChangeAspect="1"/>
          </p:cNvPicPr>
          <p:nvPr/>
        </p:nvPicPr>
        <p:blipFill>
          <a:blip r:embed="rId4" cstate="print"/>
          <a:stretch>
            <a:fillRect/>
          </a:stretch>
        </p:blipFill>
        <p:spPr>
          <a:xfrm>
            <a:off x="4644008" y="1268760"/>
            <a:ext cx="3619103" cy="249592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Times New Roman" pitchFamily="18" charset="0"/>
                <a:cs typeface="Times New Roman" pitchFamily="18" charset="0"/>
              </a:rPr>
              <a:t>JUTE,LINENE&amp; VEGETABLE FIBRE</a:t>
            </a:r>
            <a:endParaRPr lang="en-US" sz="3200" b="1" dirty="0">
              <a:latin typeface="Times New Roman" pitchFamily="18" charset="0"/>
              <a:cs typeface="Times New Roman" pitchFamily="18" charset="0"/>
            </a:endParaRPr>
          </a:p>
        </p:txBody>
      </p:sp>
      <p:sp>
        <p:nvSpPr>
          <p:cNvPr id="4" name="Rectangle 8"/>
          <p:cNvSpPr>
            <a:spLocks noGrp="1" noChangeArrowheads="1"/>
          </p:cNvSpPr>
          <p:nvPr>
            <p:ph idx="1"/>
          </p:nvPr>
        </p:nvSpPr>
        <p:spPr bwMode="auto">
          <a:xfrm>
            <a:off x="457200" y="1600200"/>
            <a:ext cx="8229600" cy="4893647"/>
          </a:xfrm>
          <a:prstGeom prst="rect">
            <a:avLst/>
          </a:prstGeom>
          <a:noFill/>
          <a:ln w="9525">
            <a:noFill/>
            <a:miter lim="800000"/>
            <a:headEnd/>
            <a:tailEnd/>
          </a:ln>
        </p:spPr>
        <p:txBody>
          <a:bodyPr>
            <a:spAutoFit/>
          </a:bodyPr>
          <a:lstStyle/>
          <a:p>
            <a:pPr indent="14288" algn="just">
              <a:buNone/>
            </a:pPr>
            <a:r>
              <a:rPr lang="en-GB" sz="2400" dirty="0" smtClean="0">
                <a:latin typeface="Times New Roman" pitchFamily="18" charset="0"/>
                <a:cs typeface="Times New Roman" pitchFamily="18" charset="0"/>
              </a:rPr>
              <a:t>About 100 million people in the world are dependent on jute &amp; Linen for their livelihood with a good number of women workers involved in various stages of production.</a:t>
            </a:r>
          </a:p>
          <a:p>
            <a:pPr>
              <a:buNone/>
            </a:pPr>
            <a:r>
              <a:rPr lang="en-US" sz="4000" b="1" u="sng" dirty="0" smtClean="0">
                <a:latin typeface="Times New Roman" pitchFamily="18" charset="0"/>
                <a:cs typeface="Times New Roman" pitchFamily="18" charset="0"/>
              </a:rPr>
              <a:t>Main </a:t>
            </a:r>
            <a:r>
              <a:rPr lang="en-US" sz="4000" b="1" u="sng" dirty="0">
                <a:latin typeface="Times New Roman" pitchFamily="18" charset="0"/>
                <a:cs typeface="Times New Roman" pitchFamily="18" charset="0"/>
              </a:rPr>
              <a:t>Strengths </a:t>
            </a:r>
            <a:r>
              <a:rPr lang="en-US" sz="2400" b="1" dirty="0">
                <a:solidFill>
                  <a:schemeClr val="tx2"/>
                </a:solidFill>
              </a:rPr>
              <a:t/>
            </a:r>
            <a:br>
              <a:rPr lang="en-US" sz="2400" b="1" dirty="0">
                <a:solidFill>
                  <a:schemeClr val="tx2"/>
                </a:solidFill>
              </a:rPr>
            </a:br>
            <a:r>
              <a:rPr lang="en-US" sz="2400" dirty="0">
                <a:latin typeface="Times New Roman" pitchFamily="18" charset="0"/>
                <a:cs typeface="Times New Roman" pitchFamily="18" charset="0"/>
              </a:rPr>
              <a:t>-  High strength and modulus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Low extensibility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Moisture absorbing ability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High abrasion resistance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Good thermal stability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Insulation against sound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Anti-static property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Surface morphology</a:t>
            </a:r>
          </a:p>
        </p:txBody>
      </p:sp>
      <p:pic>
        <p:nvPicPr>
          <p:cNvPr id="5" name="Picture 4" descr="images.jpg"/>
          <p:cNvPicPr>
            <a:picLocks noChangeAspect="1"/>
          </p:cNvPicPr>
          <p:nvPr/>
        </p:nvPicPr>
        <p:blipFill>
          <a:blip r:embed="rId2" cstate="print"/>
          <a:stretch>
            <a:fillRect/>
          </a:stretch>
        </p:blipFill>
        <p:spPr>
          <a:xfrm>
            <a:off x="4499992" y="3719514"/>
            <a:ext cx="4392488" cy="2949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Times New Roman" pitchFamily="18" charset="0"/>
                <a:cs typeface="Times New Roman" pitchFamily="18" charset="0"/>
              </a:rPr>
              <a:t>Additional advantages</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US" sz="2400" dirty="0" smtClean="0">
                <a:latin typeface="Times New Roman" pitchFamily="18" charset="0"/>
                <a:cs typeface="Times New Roman" pitchFamily="18" charset="0"/>
              </a:rPr>
              <a:t>Renewable</a:t>
            </a:r>
          </a:p>
          <a:p>
            <a:pPr>
              <a:buFont typeface="Wingdings" pitchFamily="2" charset="2"/>
              <a:buChar char="ü"/>
            </a:pPr>
            <a:r>
              <a:rPr lang="en-US" sz="2400" dirty="0" smtClean="0">
                <a:latin typeface="Times New Roman" pitchFamily="18" charset="0"/>
                <a:cs typeface="Times New Roman" pitchFamily="18" charset="0"/>
              </a:rPr>
              <a:t>Unbreakable and Durable</a:t>
            </a:r>
          </a:p>
          <a:p>
            <a:pPr>
              <a:buFont typeface="Wingdings" pitchFamily="2" charset="2"/>
              <a:buChar char="ü"/>
            </a:pPr>
            <a:r>
              <a:rPr lang="en-US" sz="2400" dirty="0" smtClean="0">
                <a:latin typeface="Times New Roman" pitchFamily="18" charset="0"/>
                <a:cs typeface="Times New Roman" pitchFamily="18" charset="0"/>
              </a:rPr>
              <a:t>UV-, termite-, acid- resistant</a:t>
            </a:r>
          </a:p>
          <a:p>
            <a:pPr>
              <a:buFont typeface="Wingdings" pitchFamily="2" charset="2"/>
              <a:buChar char="ü"/>
            </a:pPr>
            <a:r>
              <a:rPr lang="en-US" sz="2400" dirty="0" smtClean="0">
                <a:latin typeface="Times New Roman" pitchFamily="18" charset="0"/>
                <a:cs typeface="Times New Roman" pitchFamily="18" charset="0"/>
              </a:rPr>
              <a:t>Less costly </a:t>
            </a:r>
          </a:p>
          <a:p>
            <a:pPr>
              <a:buFont typeface="Wingdings" pitchFamily="2" charset="2"/>
              <a:buChar char="ü"/>
            </a:pPr>
            <a:r>
              <a:rPr lang="en-US" sz="2400" dirty="0" smtClean="0">
                <a:latin typeface="Times New Roman" pitchFamily="18" charset="0"/>
                <a:cs typeface="Times New Roman" pitchFamily="18" charset="0"/>
              </a:rPr>
              <a:t>Biodegradable</a:t>
            </a:r>
          </a:p>
          <a:p>
            <a:pPr>
              <a:buFont typeface="Wingdings" pitchFamily="2" charset="2"/>
              <a:buChar char="ü"/>
            </a:pPr>
            <a:r>
              <a:rPr lang="en-US" sz="2400" dirty="0" smtClean="0">
                <a:latin typeface="Times New Roman" pitchFamily="18" charset="0"/>
                <a:cs typeface="Times New Roman" pitchFamily="18" charset="0"/>
              </a:rPr>
              <a:t>Eco-friendly etc. </a:t>
            </a:r>
          </a:p>
          <a:p>
            <a:pPr>
              <a:buNone/>
            </a:pPr>
            <a:r>
              <a:rPr lang="en-US" sz="2400" b="1" u="sng" dirty="0" smtClean="0">
                <a:latin typeface="Times New Roman" pitchFamily="18" charset="0"/>
                <a:cs typeface="Times New Roman" pitchFamily="18" charset="0"/>
              </a:rPr>
              <a:t>APPLICATION</a:t>
            </a:r>
          </a:p>
          <a:p>
            <a:pPr indent="14288">
              <a:buNone/>
            </a:pPr>
            <a:r>
              <a:rPr lang="en-US" sz="2400" dirty="0" smtClean="0">
                <a:latin typeface="Times New Roman" pitchFamily="18" charset="0"/>
                <a:cs typeface="Times New Roman" pitchFamily="18" charset="0"/>
              </a:rPr>
              <a:t>Shopping &amp; Carry bags, Home textiles, Floor coverings ,Bio-</a:t>
            </a:r>
            <a:r>
              <a:rPr lang="en-US" sz="2400" dirty="0" err="1" smtClean="0">
                <a:latin typeface="Times New Roman" pitchFamily="18" charset="0"/>
                <a:cs typeface="Times New Roman" pitchFamily="18" charset="0"/>
              </a:rPr>
              <a:t>composites,Technical</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industrial,textiles,Geotextiles,Agrotextiles,Jute</a:t>
            </a:r>
            <a:r>
              <a:rPr lang="en-US" sz="2400" dirty="0" smtClean="0">
                <a:latin typeface="Times New Roman" pitchFamily="18" charset="0"/>
                <a:cs typeface="Times New Roman" pitchFamily="18" charset="0"/>
              </a:rPr>
              <a:t> non-</a:t>
            </a:r>
            <a:r>
              <a:rPr lang="en-US" sz="2400" dirty="0" err="1" smtClean="0">
                <a:latin typeface="Times New Roman" pitchFamily="18" charset="0"/>
                <a:cs typeface="Times New Roman" pitchFamily="18" charset="0"/>
              </a:rPr>
              <a:t>wovens,Pulp&amp;paper,Particle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boards,Fashion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accessories,Handicrafts,Footwear</a:t>
            </a:r>
            <a:endParaRPr lang="en-US" sz="2400" dirty="0" smtClean="0">
              <a:latin typeface="Times New Roman" pitchFamily="18" charset="0"/>
              <a:cs typeface="Times New Roman" pitchFamily="18" charset="0"/>
            </a:endParaRPr>
          </a:p>
          <a:p>
            <a:pPr indent="14288">
              <a:buNone/>
            </a:pP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itchFamily="18" charset="0"/>
                <a:cs typeface="Times New Roman" pitchFamily="18" charset="0"/>
              </a:rPr>
              <a:t>Synthetic </a:t>
            </a:r>
            <a:r>
              <a:rPr lang="en-US" dirty="0" err="1" smtClean="0">
                <a:latin typeface="Times New Roman" pitchFamily="18" charset="0"/>
                <a:cs typeface="Times New Roman" pitchFamily="18" charset="0"/>
              </a:rPr>
              <a:t>Fibre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which made by human is called synthetic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Ex:1.Glass </a:t>
            </a:r>
            <a:r>
              <a:rPr lang="en-US" dirty="0" err="1" smtClean="0">
                <a:latin typeface="Times New Roman" pitchFamily="18" charset="0"/>
                <a:cs typeface="Times New Roman" pitchFamily="18" charset="0"/>
              </a:rPr>
              <a:t>fibre</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2.carbon </a:t>
            </a:r>
            <a:r>
              <a:rPr lang="en-US" dirty="0" err="1" smtClean="0">
                <a:latin typeface="Times New Roman" pitchFamily="18" charset="0"/>
                <a:cs typeface="Times New Roman" pitchFamily="18" charset="0"/>
              </a:rPr>
              <a:t>Fibre</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3.Aramide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etc..,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34082"/>
          </a:xfrm>
        </p:spPr>
        <p:txBody>
          <a:bodyPr>
            <a:normAutofit/>
          </a:bodyPr>
          <a:lstStyle/>
          <a:p>
            <a:pPr algn="l"/>
            <a:r>
              <a:rPr lang="en-US" sz="3200" u="sng" dirty="0" smtClean="0">
                <a:latin typeface="Times New Roman" pitchFamily="18" charset="0"/>
                <a:cs typeface="Times New Roman" pitchFamily="18" charset="0"/>
              </a:rPr>
              <a:t>Glass </a:t>
            </a:r>
            <a:r>
              <a:rPr lang="en-US" sz="3200" u="sng" dirty="0" err="1" smtClean="0">
                <a:latin typeface="Times New Roman" pitchFamily="18" charset="0"/>
                <a:cs typeface="Times New Roman" pitchFamily="18" charset="0"/>
              </a:rPr>
              <a:t>Fibre</a:t>
            </a:r>
            <a:r>
              <a:rPr lang="en-US" sz="3200" u="sng" dirty="0" smtClean="0">
                <a:latin typeface="Times New Roman" pitchFamily="18" charset="0"/>
                <a:cs typeface="Times New Roman" pitchFamily="18" charset="0"/>
              </a:rPr>
              <a:t>:</a:t>
            </a:r>
            <a:endParaRPr lang="en-US" sz="3200" u="sng" dirty="0">
              <a:latin typeface="Times New Roman" pitchFamily="18" charset="0"/>
              <a:cs typeface="Times New Roman" pitchFamily="18" charset="0"/>
            </a:endParaRPr>
          </a:p>
        </p:txBody>
      </p:sp>
      <p:sp>
        <p:nvSpPr>
          <p:cNvPr id="3" name="Content Placeholder 2"/>
          <p:cNvSpPr>
            <a:spLocks noGrp="1"/>
          </p:cNvSpPr>
          <p:nvPr>
            <p:ph idx="1"/>
          </p:nvPr>
        </p:nvSpPr>
        <p:spPr>
          <a:xfrm>
            <a:off x="323528" y="764704"/>
            <a:ext cx="8229600" cy="5429200"/>
          </a:xfrm>
        </p:spPr>
        <p:txBody>
          <a:bodyPr>
            <a:noAutofit/>
          </a:bodyPr>
          <a:lstStyle/>
          <a:p>
            <a:pPr marL="622300" indent="-622300" algn="just">
              <a:buFont typeface="Wingdings" pitchFamily="2" charset="2"/>
              <a:buChar char="Ø"/>
            </a:pPr>
            <a:r>
              <a:rPr lang="en-US" sz="2000" dirty="0" smtClean="0">
                <a:latin typeface="Times New Roman" pitchFamily="18" charset="0"/>
                <a:cs typeface="Times New Roman" pitchFamily="18" charset="0"/>
              </a:rPr>
              <a:t>The term "fiberglass" technically refers to glass that can be pulled into long, thin fibers although it is also commonly used in reference to plastics reinforced with these fibers. </a:t>
            </a:r>
          </a:p>
          <a:p>
            <a:pPr marL="622300" indent="-622300" algn="just">
              <a:buFont typeface="Wingdings" pitchFamily="2" charset="2"/>
              <a:buChar char="Ø"/>
            </a:pPr>
            <a:r>
              <a:rPr lang="en-US" sz="2000" dirty="0" smtClean="0">
                <a:latin typeface="Times New Roman" pitchFamily="18" charset="0"/>
                <a:cs typeface="Times New Roman" pitchFamily="18" charset="0"/>
              </a:rPr>
              <a:t>Fiberglass is made primarily of silica but contains some percentage of other oxides that modify its properties for a particular application. </a:t>
            </a:r>
          </a:p>
          <a:p>
            <a:pPr marL="622300" indent="-622300" algn="just">
              <a:buFont typeface="Wingdings" pitchFamily="2" charset="2"/>
              <a:buChar char="Ø"/>
            </a:pPr>
            <a:r>
              <a:rPr lang="en-US" sz="2000" dirty="0" smtClean="0">
                <a:latin typeface="Times New Roman" pitchFamily="18" charset="0"/>
                <a:cs typeface="Times New Roman" pitchFamily="18" charset="0"/>
              </a:rPr>
              <a:t>Common fiberglass modifiers are calcium oxide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magnesium oxide (</a:t>
            </a:r>
            <a:r>
              <a:rPr lang="en-US" sz="2000" dirty="0" err="1" smtClean="0">
                <a:latin typeface="Times New Roman" pitchFamily="18" charset="0"/>
                <a:cs typeface="Times New Roman" pitchFamily="18" charset="0"/>
              </a:rPr>
              <a:t>MgO</a:t>
            </a:r>
            <a:r>
              <a:rPr lang="en-US" sz="2000" dirty="0" smtClean="0">
                <a:latin typeface="Times New Roman" pitchFamily="18" charset="0"/>
                <a:cs typeface="Times New Roman" pitchFamily="18" charset="0"/>
              </a:rPr>
              <a:t>), aluminum oxide (Al2O3) and boric oxide (B2O3).</a:t>
            </a:r>
          </a:p>
          <a:p>
            <a:pPr marL="622300" indent="-622300" algn="just">
              <a:buFont typeface="Wingdings" pitchFamily="2" charset="2"/>
              <a:buChar char="Ø"/>
            </a:pPr>
            <a:r>
              <a:rPr lang="en-US" sz="2000" dirty="0" smtClean="0">
                <a:latin typeface="Times New Roman" pitchFamily="18" charset="0"/>
                <a:cs typeface="Times New Roman" pitchFamily="18" charset="0"/>
              </a:rPr>
              <a:t> The chemical formula depends on the ratios of the different compounds used. For instance, a fiberglass produced by combining silica, boric oxide, magnesium oxide and aluminum oxide in a molecular ratio of 85:9:5:1 would have a molecular formula of Al2O3*9B2O3*5MgO*85SiO4.</a:t>
            </a:r>
            <a:endParaRPr lang="en-US" sz="2400" dirty="0" smtClean="0">
              <a:latin typeface="Times New Roman" pitchFamily="18" charset="0"/>
              <a:cs typeface="Times New Roman" pitchFamily="18" charset="0"/>
            </a:endParaRPr>
          </a:p>
          <a:p>
            <a:pPr marL="622300" indent="-622300" algn="just">
              <a:buFont typeface="Wingdings" pitchFamily="2" charset="2"/>
              <a:buChar char="Ø"/>
            </a:pPr>
            <a:r>
              <a:rPr lang="en-US" sz="2000" dirty="0" smtClean="0">
                <a:latin typeface="Times New Roman" pitchFamily="18" charset="0"/>
                <a:cs typeface="Times New Roman" pitchFamily="18" charset="0"/>
              </a:rPr>
              <a:t>Glass fibers used for reinforcing composites generally range in diameter from 0.00035” to 0.00090” (9 to 23 microns).</a:t>
            </a:r>
          </a:p>
          <a:p>
            <a:pPr marL="622300" indent="-622300" algn="just">
              <a:buFont typeface="Wingdings" pitchFamily="2" charset="2"/>
              <a:buChar char="Ø"/>
            </a:pPr>
            <a:r>
              <a:rPr lang="en-US" sz="2000" dirty="0" smtClean="0">
                <a:latin typeface="Times New Roman" pitchFamily="18" charset="0"/>
                <a:cs typeface="Times New Roman" pitchFamily="18" charset="0"/>
              </a:rPr>
              <a:t>Glass is an inorganic polymer based on silicon.</a:t>
            </a:r>
          </a:p>
          <a:p>
            <a:pPr marL="622300" indent="-622300" algn="just">
              <a:buFont typeface="Wingdings" pitchFamily="2" charset="2"/>
              <a:buChar char="Ø"/>
            </a:pPr>
            <a:r>
              <a:rPr lang="en-US" sz="2000" dirty="0" smtClean="0">
                <a:latin typeface="Times New Roman" pitchFamily="18" charset="0"/>
                <a:cs typeface="Times New Roman" pitchFamily="18" charset="0"/>
              </a:rPr>
              <a:t>Four oxygen atoms are arranged around the silicon atom in a form of tetrahedron.</a:t>
            </a:r>
          </a:p>
          <a:p>
            <a:pPr marL="622300" indent="-622300" algn="just">
              <a:buFont typeface="Wingdings" pitchFamily="2" charset="2"/>
              <a:buChar char="Ø"/>
            </a:pPr>
            <a:r>
              <a:rPr lang="en-US" sz="2000" dirty="0" smtClean="0">
                <a:latin typeface="Times New Roman" pitchFamily="18" charset="0"/>
                <a:cs typeface="Times New Roman" pitchFamily="18" charset="0"/>
              </a:rPr>
              <a:t>No melting temperature.(It softens at 1713 °C.)</a:t>
            </a:r>
          </a:p>
          <a:p>
            <a:pPr marL="620713" indent="-620713" algn="just">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29600" cy="1143000"/>
          </a:xfrm>
        </p:spPr>
        <p:txBody>
          <a:bodyPr>
            <a:normAutofit fontScale="90000"/>
          </a:bodyPr>
          <a:lstStyle/>
          <a:p>
            <a:r>
              <a:rPr lang="en-US" sz="4900" dirty="0" smtClean="0">
                <a:latin typeface="Times New Roman" pitchFamily="18" charset="0"/>
                <a:cs typeface="Times New Roman" pitchFamily="18" charset="0"/>
              </a:rPr>
              <a:t>Glass Fiber types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 A Glass</a:t>
            </a:r>
          </a:p>
          <a:p>
            <a:pPr>
              <a:buFont typeface="Wingdings" pitchFamily="2" charset="2"/>
              <a:buChar char="Ø"/>
            </a:pPr>
            <a:r>
              <a:rPr lang="en-US" sz="2400" dirty="0" smtClean="0">
                <a:latin typeface="Times New Roman" pitchFamily="18" charset="0"/>
                <a:cs typeface="Times New Roman" pitchFamily="18" charset="0"/>
              </a:rPr>
              <a:t> AR Glass</a:t>
            </a:r>
          </a:p>
          <a:p>
            <a:pPr>
              <a:buFont typeface="Wingdings" pitchFamily="2" charset="2"/>
              <a:buChar char="Ø"/>
            </a:pPr>
            <a:r>
              <a:rPr lang="en-US" sz="2400" dirty="0" smtClean="0">
                <a:latin typeface="Times New Roman" pitchFamily="18" charset="0"/>
                <a:cs typeface="Times New Roman" pitchFamily="18" charset="0"/>
              </a:rPr>
              <a:t> C Glass</a:t>
            </a:r>
          </a:p>
          <a:p>
            <a:pPr>
              <a:buFont typeface="Wingdings" pitchFamily="2" charset="2"/>
              <a:buChar char="Ø"/>
            </a:pPr>
            <a:r>
              <a:rPr lang="en-US" sz="2400" dirty="0" smtClean="0">
                <a:latin typeface="Times New Roman" pitchFamily="18" charset="0"/>
                <a:cs typeface="Times New Roman" pitchFamily="18" charset="0"/>
              </a:rPr>
              <a:t> E Glass</a:t>
            </a:r>
          </a:p>
          <a:p>
            <a:pPr>
              <a:buFont typeface="Wingdings" pitchFamily="2" charset="2"/>
              <a:buChar char="Ø"/>
            </a:pPr>
            <a:r>
              <a:rPr lang="en-US" sz="2400" dirty="0" smtClean="0">
                <a:latin typeface="Times New Roman" pitchFamily="18" charset="0"/>
                <a:cs typeface="Times New Roman" pitchFamily="18" charset="0"/>
              </a:rPr>
              <a:t> HS Glass</a:t>
            </a:r>
          </a:p>
          <a:p>
            <a:pPr>
              <a:buFont typeface="Wingdings" pitchFamily="2" charset="2"/>
              <a:buChar char="Ø"/>
            </a:pPr>
            <a:r>
              <a:rPr lang="en-US" sz="2400" dirty="0" smtClean="0">
                <a:latin typeface="Times New Roman" pitchFamily="18" charset="0"/>
                <a:cs typeface="Times New Roman" pitchFamily="18" charset="0"/>
              </a:rPr>
              <a:t> S Glass</a:t>
            </a:r>
          </a:p>
          <a:p>
            <a:pPr indent="-249238" algn="just">
              <a:buNone/>
            </a:pPr>
            <a:r>
              <a:rPr lang="en-US" u="sng" dirty="0" smtClean="0">
                <a:latin typeface="Times New Roman" pitchFamily="18" charset="0"/>
                <a:cs typeface="Times New Roman" pitchFamily="18" charset="0"/>
              </a:rPr>
              <a:t>A GLASS</a:t>
            </a:r>
          </a:p>
          <a:p>
            <a:pPr indent="14288" algn="just">
              <a:buNone/>
            </a:pPr>
            <a:r>
              <a:rPr lang="en-US" sz="2400" dirty="0" smtClean="0">
                <a:latin typeface="Times New Roman" pitchFamily="18" charset="0"/>
                <a:cs typeface="Times New Roman" pitchFamily="18" charset="0"/>
              </a:rPr>
              <a:t>A glass has alkali containing glass composition sometimes used for Fiber manufacturing. (It shows very significant strength diameter relationship)</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55576" y="1"/>
            <a:ext cx="7772400" cy="980727"/>
          </a:xfrm>
        </p:spPr>
        <p:txBody>
          <a:bodyPr>
            <a:normAutofit/>
          </a:bodyPr>
          <a:lstStyle/>
          <a:p>
            <a:pPr eaLnBrk="1" hangingPunct="1"/>
            <a:r>
              <a:rPr lang="en-AU" sz="4000" dirty="0" smtClean="0">
                <a:solidFill>
                  <a:srgbClr val="0000FF"/>
                </a:solidFill>
                <a:latin typeface="Times New Roman" pitchFamily="18" charset="0"/>
                <a:cs typeface="Times New Roman" pitchFamily="18" charset="0"/>
              </a:rPr>
              <a:t>FILLERS</a:t>
            </a:r>
          </a:p>
        </p:txBody>
      </p:sp>
      <p:sp>
        <p:nvSpPr>
          <p:cNvPr id="30723" name="Rectangle 4"/>
          <p:cNvSpPr>
            <a:spLocks noGrp="1" noChangeArrowheads="1"/>
          </p:cNvSpPr>
          <p:nvPr>
            <p:ph type="subTitle" idx="1"/>
          </p:nvPr>
        </p:nvSpPr>
        <p:spPr>
          <a:xfrm>
            <a:off x="323528" y="836712"/>
            <a:ext cx="8353425" cy="5544616"/>
          </a:xfrm>
        </p:spPr>
        <p:txBody>
          <a:bodyPr>
            <a:normAutofit fontScale="40000" lnSpcReduction="20000"/>
          </a:bodyPr>
          <a:lstStyle/>
          <a:p>
            <a:pPr eaLnBrk="1" hangingPunct="1">
              <a:buFont typeface="Wingdings" pitchFamily="2" charset="2"/>
              <a:buChar char="Ø"/>
            </a:pPr>
            <a:r>
              <a:rPr lang="en-AU" sz="6000" dirty="0" smtClean="0">
                <a:solidFill>
                  <a:schemeClr val="tx1"/>
                </a:solidFill>
                <a:latin typeface="Times New Roman" pitchFamily="18" charset="0"/>
                <a:cs typeface="Times New Roman" pitchFamily="18" charset="0"/>
              </a:rPr>
              <a:t>It is used to modify mechanical properties &amp; to reduce the cost.</a:t>
            </a:r>
          </a:p>
          <a:p>
            <a:pPr marL="93663" indent="263525" algn="just">
              <a:buFont typeface="Wingdings" pitchFamily="2" charset="2"/>
              <a:buChar char="Ø"/>
              <a:tabLst>
                <a:tab pos="93663" algn="l"/>
              </a:tabLst>
            </a:pPr>
            <a:r>
              <a:rPr lang="en-US" sz="6000" dirty="0" smtClean="0">
                <a:solidFill>
                  <a:schemeClr val="tx1"/>
                </a:solidFill>
                <a:latin typeface="Times New Roman" pitchFamily="18" charset="0"/>
                <a:cs typeface="Times New Roman" pitchFamily="18" charset="0"/>
              </a:rPr>
              <a:t>Use to make plastic, increase bulk or improve properties.</a:t>
            </a:r>
            <a:endParaRPr lang="en-US" sz="6000" u="sng" dirty="0" smtClean="0">
              <a:solidFill>
                <a:srgbClr val="0000FF"/>
              </a:solidFill>
              <a:latin typeface="Times New Roman" pitchFamily="18" charset="0"/>
              <a:cs typeface="Times New Roman" pitchFamily="18" charset="0"/>
            </a:endParaRPr>
          </a:p>
          <a:p>
            <a:pPr marL="93663" indent="263525" algn="just">
              <a:tabLst>
                <a:tab pos="93663" algn="l"/>
              </a:tabLst>
            </a:pPr>
            <a:endParaRPr lang="en-AU" sz="6000" u="sng" dirty="0" smtClean="0">
              <a:solidFill>
                <a:srgbClr val="0000FF"/>
              </a:solidFill>
              <a:latin typeface="Times New Roman" pitchFamily="18" charset="0"/>
              <a:cs typeface="Times New Roman" pitchFamily="18" charset="0"/>
            </a:endParaRPr>
          </a:p>
          <a:p>
            <a:pPr marL="93663" algn="just">
              <a:tabLst>
                <a:tab pos="93663" algn="l"/>
              </a:tabLst>
            </a:pPr>
            <a:r>
              <a:rPr lang="en-AU" sz="6000" u="sng" dirty="0" smtClean="0">
                <a:solidFill>
                  <a:srgbClr val="0000FF"/>
                </a:solidFill>
                <a:latin typeface="Times New Roman" pitchFamily="18" charset="0"/>
                <a:cs typeface="Times New Roman" pitchFamily="18" charset="0"/>
              </a:rPr>
              <a:t>Effect of Fillers</a:t>
            </a:r>
            <a:r>
              <a:rPr lang="en-AU" sz="6000" dirty="0" smtClean="0">
                <a:solidFill>
                  <a:schemeClr val="bg1"/>
                </a:solidFill>
                <a:latin typeface="Times New Roman" pitchFamily="18" charset="0"/>
                <a:cs typeface="Times New Roman" pitchFamily="18" charset="0"/>
              </a:rPr>
              <a:t>	</a:t>
            </a:r>
            <a:endParaRPr lang="en-AU" sz="6000" u="sng" dirty="0" smtClean="0">
              <a:solidFill>
                <a:srgbClr val="0000FF"/>
              </a:solidFill>
              <a:latin typeface="Times New Roman" pitchFamily="18" charset="0"/>
              <a:cs typeface="Times New Roman" pitchFamily="18" charset="0"/>
            </a:endParaRPr>
          </a:p>
          <a:p>
            <a:pPr algn="l">
              <a:lnSpc>
                <a:spcPct val="90000"/>
              </a:lnSpc>
            </a:pPr>
            <a:r>
              <a:rPr lang="en-AU" sz="6000" dirty="0" smtClean="0">
                <a:solidFill>
                  <a:schemeClr val="tx1"/>
                </a:solidFill>
                <a:latin typeface="Times New Roman" pitchFamily="18" charset="0"/>
                <a:cs typeface="Times New Roman" pitchFamily="18" charset="0"/>
              </a:rPr>
              <a:t>The use of inert fillers can influence the polymer properties in the following ways :-</a:t>
            </a:r>
          </a:p>
          <a:p>
            <a:pPr lvl="1" algn="l">
              <a:lnSpc>
                <a:spcPct val="90000"/>
              </a:lnSpc>
              <a:buFont typeface="Wingdings" pitchFamily="2" charset="2"/>
              <a:buChar char="Ø"/>
            </a:pPr>
            <a:r>
              <a:rPr lang="en-AU" sz="6000" dirty="0" smtClean="0">
                <a:solidFill>
                  <a:schemeClr val="tx1"/>
                </a:solidFill>
                <a:latin typeface="Times New Roman" pitchFamily="18" charset="0"/>
                <a:cs typeface="Times New Roman" pitchFamily="18" charset="0"/>
              </a:rPr>
              <a:t>Increase in density.</a:t>
            </a:r>
          </a:p>
          <a:p>
            <a:pPr lvl="1" algn="l">
              <a:lnSpc>
                <a:spcPct val="90000"/>
              </a:lnSpc>
              <a:buFont typeface="Wingdings" pitchFamily="2" charset="2"/>
              <a:buChar char="Ø"/>
            </a:pPr>
            <a:r>
              <a:rPr lang="en-AU" sz="6000" dirty="0" smtClean="0">
                <a:solidFill>
                  <a:schemeClr val="tx1"/>
                </a:solidFill>
                <a:latin typeface="Times New Roman" pitchFamily="18" charset="0"/>
                <a:cs typeface="Times New Roman" pitchFamily="18" charset="0"/>
              </a:rPr>
              <a:t>Increase in modulus of elasticity.</a:t>
            </a:r>
          </a:p>
          <a:p>
            <a:pPr lvl="1" algn="l">
              <a:lnSpc>
                <a:spcPct val="90000"/>
              </a:lnSpc>
              <a:buFont typeface="Wingdings" pitchFamily="2" charset="2"/>
              <a:buChar char="Ø"/>
            </a:pPr>
            <a:r>
              <a:rPr lang="en-AU" sz="6000" dirty="0" smtClean="0">
                <a:solidFill>
                  <a:schemeClr val="tx1"/>
                </a:solidFill>
                <a:latin typeface="Times New Roman" pitchFamily="18" charset="0"/>
                <a:cs typeface="Times New Roman" pitchFamily="18" charset="0"/>
              </a:rPr>
              <a:t>Lower shrinkage.</a:t>
            </a:r>
          </a:p>
          <a:p>
            <a:pPr lvl="1" algn="l">
              <a:lnSpc>
                <a:spcPct val="90000"/>
              </a:lnSpc>
              <a:buFont typeface="Wingdings" pitchFamily="2" charset="2"/>
              <a:buChar char="Ø"/>
            </a:pPr>
            <a:r>
              <a:rPr lang="en-AU" sz="6000" dirty="0" smtClean="0">
                <a:solidFill>
                  <a:schemeClr val="tx1"/>
                </a:solidFill>
                <a:latin typeface="Times New Roman" pitchFamily="18" charset="0"/>
                <a:cs typeface="Times New Roman" pitchFamily="18" charset="0"/>
              </a:rPr>
              <a:t>Increase in hardness.</a:t>
            </a:r>
          </a:p>
          <a:p>
            <a:pPr lvl="1" algn="l">
              <a:lnSpc>
                <a:spcPct val="90000"/>
              </a:lnSpc>
              <a:buFont typeface="Wingdings" pitchFamily="2" charset="2"/>
              <a:buChar char="Ø"/>
            </a:pPr>
            <a:r>
              <a:rPr lang="en-AU" sz="6000" dirty="0" smtClean="0">
                <a:solidFill>
                  <a:schemeClr val="tx1"/>
                </a:solidFill>
                <a:latin typeface="Times New Roman" pitchFamily="18" charset="0"/>
                <a:cs typeface="Times New Roman" pitchFamily="18" charset="0"/>
              </a:rPr>
              <a:t>Increase in HDT.</a:t>
            </a:r>
          </a:p>
          <a:p>
            <a:pPr lvl="1" algn="l">
              <a:lnSpc>
                <a:spcPct val="90000"/>
              </a:lnSpc>
              <a:buFont typeface="Wingdings" pitchFamily="2" charset="2"/>
              <a:buChar char="Ø"/>
            </a:pPr>
            <a:r>
              <a:rPr lang="en-AU" sz="6000" dirty="0" smtClean="0">
                <a:solidFill>
                  <a:schemeClr val="tx1"/>
                </a:solidFill>
                <a:latin typeface="Times New Roman" pitchFamily="18" charset="0"/>
                <a:cs typeface="Times New Roman" pitchFamily="18" charset="0"/>
              </a:rPr>
              <a:t>Reduction of raw material cost.</a:t>
            </a:r>
          </a:p>
          <a:p>
            <a:pPr marL="93663" indent="263525" algn="l">
              <a:tabLst>
                <a:tab pos="93663" algn="l"/>
              </a:tabLst>
            </a:pPr>
            <a:r>
              <a:rPr lang="en-AU" sz="6000" dirty="0" smtClean="0">
                <a:solidFill>
                  <a:schemeClr val="tx1"/>
                </a:solidFill>
                <a:latin typeface="Times New Roman" pitchFamily="18" charset="0"/>
                <a:cs typeface="Times New Roman" pitchFamily="18" charset="0"/>
              </a:rPr>
              <a:t>For </a:t>
            </a:r>
            <a:r>
              <a:rPr lang="en-AU" sz="6000" dirty="0" err="1" smtClean="0">
                <a:solidFill>
                  <a:schemeClr val="tx1"/>
                </a:solidFill>
                <a:latin typeface="Times New Roman" pitchFamily="18" charset="0"/>
                <a:cs typeface="Times New Roman" pitchFamily="18" charset="0"/>
              </a:rPr>
              <a:t>e.x</a:t>
            </a:r>
            <a:r>
              <a:rPr lang="en-AU" sz="6000" dirty="0" smtClean="0">
                <a:solidFill>
                  <a:schemeClr val="tx1"/>
                </a:solidFill>
                <a:latin typeface="Times New Roman" pitchFamily="18" charset="0"/>
                <a:cs typeface="Times New Roman" pitchFamily="18" charset="0"/>
              </a:rPr>
              <a:t>. Calcium Carbonate,</a:t>
            </a:r>
            <a:r>
              <a:rPr lang="en-US" sz="6000" dirty="0" smtClean="0">
                <a:solidFill>
                  <a:schemeClr val="tx1"/>
                </a:solidFill>
                <a:latin typeface="Times New Roman" pitchFamily="18" charset="0"/>
                <a:cs typeface="Times New Roman" pitchFamily="18" charset="0"/>
              </a:rPr>
              <a:t> Clay, Talc etc..,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US" sz="2400" b="1" u="sng" dirty="0" smtClean="0">
                <a:latin typeface="Times New Roman" pitchFamily="18" charset="0"/>
                <a:cs typeface="Times New Roman" pitchFamily="18" charset="0"/>
              </a:rPr>
              <a:t>AR Glass</a:t>
            </a:r>
          </a:p>
          <a:p>
            <a:pPr indent="14288" algn="just">
              <a:buNone/>
            </a:pPr>
            <a:r>
              <a:rPr lang="en-US" sz="2000" dirty="0" smtClean="0">
                <a:latin typeface="Times New Roman" pitchFamily="18" charset="0"/>
                <a:cs typeface="Times New Roman" pitchFamily="18" charset="0"/>
              </a:rPr>
              <a:t>AR glass is alkali resistant glass used in the form of fiber for reinforcement.</a:t>
            </a:r>
          </a:p>
          <a:p>
            <a:pPr>
              <a:buNone/>
            </a:pPr>
            <a:r>
              <a:rPr lang="en-US" sz="2400" b="1" u="sng" dirty="0" smtClean="0">
                <a:latin typeface="Times New Roman" pitchFamily="18" charset="0"/>
                <a:cs typeface="Times New Roman" pitchFamily="18" charset="0"/>
              </a:rPr>
              <a:t>C Glass</a:t>
            </a:r>
          </a:p>
          <a:p>
            <a:pPr indent="14288" algn="just">
              <a:buNone/>
            </a:pPr>
            <a:r>
              <a:rPr lang="en-US" sz="2000" dirty="0" smtClean="0">
                <a:latin typeface="Times New Roman" pitchFamily="18" charset="0"/>
                <a:cs typeface="Times New Roman" pitchFamily="18" charset="0"/>
              </a:rPr>
              <a:t>C glass has a chemically resistant glass composition used for fiber manufacturing.</a:t>
            </a:r>
          </a:p>
          <a:p>
            <a:pPr>
              <a:buNone/>
            </a:pPr>
            <a:r>
              <a:rPr lang="en-US" sz="2400" b="1" u="sng" dirty="0" smtClean="0">
                <a:latin typeface="Times New Roman" pitchFamily="18" charset="0"/>
                <a:cs typeface="Times New Roman" pitchFamily="18" charset="0"/>
              </a:rPr>
              <a:t>E Glass</a:t>
            </a:r>
          </a:p>
          <a:p>
            <a:pPr indent="14288" algn="just">
              <a:buNone/>
            </a:pPr>
            <a:r>
              <a:rPr lang="en-US" sz="2400" dirty="0" smtClean="0"/>
              <a:t> </a:t>
            </a:r>
            <a:r>
              <a:rPr lang="en-US" sz="2000" dirty="0" smtClean="0">
                <a:latin typeface="Times New Roman" pitchFamily="18" charset="0"/>
                <a:cs typeface="Times New Roman" pitchFamily="18" charset="0"/>
              </a:rPr>
              <a:t>E glass has an almost universally acceptable formulation and has become standard for most of the uses in fiber and related product. The letter E stands for electrical as the composition has a high electrical resistance.(E Glass is almost independent of its diameter)</a:t>
            </a:r>
          </a:p>
          <a:p>
            <a:pPr>
              <a:buNone/>
            </a:pPr>
            <a:r>
              <a:rPr lang="en-US" sz="2400" b="1" u="sng" dirty="0" smtClean="0">
                <a:latin typeface="Times New Roman" pitchFamily="18" charset="0"/>
                <a:cs typeface="Times New Roman" pitchFamily="18" charset="0"/>
              </a:rPr>
              <a:t>HS Glass</a:t>
            </a:r>
          </a:p>
          <a:p>
            <a:pPr indent="14288">
              <a:buNone/>
            </a:pPr>
            <a:r>
              <a:rPr lang="en-US" sz="2000" dirty="0" smtClean="0">
                <a:latin typeface="Times New Roman" pitchFamily="18" charset="0"/>
                <a:cs typeface="Times New Roman" pitchFamily="18" charset="0"/>
              </a:rPr>
              <a:t> HS glass is a magnesium-</a:t>
            </a:r>
            <a:r>
              <a:rPr lang="en-US" sz="2000" dirty="0" err="1" smtClean="0">
                <a:latin typeface="Times New Roman" pitchFamily="18" charset="0"/>
                <a:cs typeface="Times New Roman" pitchFamily="18" charset="0"/>
              </a:rPr>
              <a:t>aluminasilica</a:t>
            </a:r>
            <a:r>
              <a:rPr lang="en-US" sz="2000" dirty="0" smtClean="0">
                <a:latin typeface="Times New Roman" pitchFamily="18" charset="0"/>
                <a:cs typeface="Times New Roman" pitchFamily="18" charset="0"/>
              </a:rPr>
              <a:t> glass but contain small amounts of a number of other oxides - HS stands for high strength.</a:t>
            </a:r>
          </a:p>
          <a:p>
            <a:pPr>
              <a:buNone/>
            </a:pPr>
            <a:r>
              <a:rPr lang="en-US" sz="2400" b="1" u="sng" dirty="0" smtClean="0">
                <a:latin typeface="Times New Roman" pitchFamily="18" charset="0"/>
                <a:cs typeface="Times New Roman" pitchFamily="18" charset="0"/>
              </a:rPr>
              <a:t>S Glass</a:t>
            </a:r>
          </a:p>
          <a:p>
            <a:pPr indent="14288" algn="just">
              <a:buNone/>
            </a:pPr>
            <a:r>
              <a:rPr lang="en-US" sz="2000" dirty="0" smtClean="0">
                <a:latin typeface="Times New Roman" pitchFamily="18" charset="0"/>
                <a:cs typeface="Times New Roman" pitchFamily="18" charset="0"/>
              </a:rPr>
              <a:t>S glass has a composition similar to HS glass which, in fiber form, possesses a high strength; the growth of this material in advanced composites is increasing rapidly.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latin typeface="Times New Roman" pitchFamily="18" charset="0"/>
                <a:cs typeface="Times New Roman" pitchFamily="18" charset="0"/>
              </a:rPr>
              <a:t>GF-Manufacturing Method</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marL="898525" indent="-898525" algn="just">
              <a:buFont typeface="Wingdings" pitchFamily="2" charset="2"/>
              <a:buChar char="Ø"/>
            </a:pPr>
            <a:r>
              <a:rPr lang="en-US" sz="3100" dirty="0" smtClean="0">
                <a:latin typeface="Times New Roman" pitchFamily="18" charset="0"/>
                <a:cs typeface="Times New Roman" pitchFamily="18" charset="0"/>
              </a:rPr>
              <a:t>Fibers are drawn at high speeds, approaching 200 miles per hour, through small holes in electrically heated bushings. </a:t>
            </a:r>
          </a:p>
          <a:p>
            <a:pPr marL="898525" indent="-898525" algn="just">
              <a:buFont typeface="Wingdings" pitchFamily="2" charset="2"/>
              <a:buChar char="Ø"/>
            </a:pPr>
            <a:r>
              <a:rPr lang="en-US" sz="3100" dirty="0" smtClean="0">
                <a:latin typeface="Times New Roman" pitchFamily="18" charset="0"/>
                <a:cs typeface="Times New Roman" pitchFamily="18" charset="0"/>
              </a:rPr>
              <a:t>These bushings form the individual filaments. The filaments are gathered into groups or bundles called “strands.”</a:t>
            </a:r>
          </a:p>
          <a:p>
            <a:pPr marL="898525" indent="-898525" algn="just">
              <a:buFont typeface="Wingdings" pitchFamily="2" charset="2"/>
              <a:buChar char="Ø"/>
            </a:pPr>
            <a:r>
              <a:rPr lang="en-US" sz="3100" dirty="0" smtClean="0">
                <a:latin typeface="Times New Roman" pitchFamily="18" charset="0"/>
                <a:cs typeface="Times New Roman" pitchFamily="18" charset="0"/>
              </a:rPr>
              <a:t>The filaments are attenuated from the bushing, water and air cooled, and then coated with a proprietary chemical binder or sizing to protect the filaments and enhance the composite laminate properties. </a:t>
            </a:r>
          </a:p>
          <a:p>
            <a:pPr marL="898525" indent="-898525" algn="just">
              <a:buFont typeface="Wingdings" pitchFamily="2" charset="2"/>
              <a:buChar char="Ø"/>
            </a:pPr>
            <a:r>
              <a:rPr lang="en-US" sz="3100" dirty="0" smtClean="0">
                <a:latin typeface="Times New Roman" pitchFamily="18" charset="0"/>
                <a:cs typeface="Times New Roman" pitchFamily="18" charset="0"/>
              </a:rPr>
              <a:t>The sizing also determines the processing characteristics of the glass fiber and the conditions at the fiber-matrix interface in the composite. </a:t>
            </a:r>
          </a:p>
          <a:p>
            <a:pPr marL="898525" indent="-898525" algn="just">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cstate="print"/>
          <a:stretch>
            <a:fillRect/>
          </a:stretch>
        </p:blipFill>
        <p:spPr>
          <a:xfrm>
            <a:off x="539552" y="0"/>
            <a:ext cx="756084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latin typeface="Times New Roman" pitchFamily="18" charset="0"/>
                <a:cs typeface="Times New Roman" pitchFamily="18" charset="0"/>
              </a:rPr>
              <a:t>Properties of Glass </a:t>
            </a:r>
            <a:r>
              <a:rPr lang="en-US" sz="4000" dirty="0" err="1" smtClean="0">
                <a:latin typeface="Times New Roman" pitchFamily="18" charset="0"/>
                <a:cs typeface="Times New Roman" pitchFamily="18" charset="0"/>
              </a:rPr>
              <a:t>Fibre</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600" dirty="0" smtClean="0">
                <a:latin typeface="Times New Roman" pitchFamily="18" charset="0"/>
                <a:cs typeface="Times New Roman" pitchFamily="18" charset="0"/>
              </a:rPr>
              <a:t>Glass is generally a good impact resistant fiber but weighs more than carbon or </a:t>
            </a:r>
            <a:r>
              <a:rPr lang="en-US" sz="2600" dirty="0" err="1" smtClean="0">
                <a:latin typeface="Times New Roman" pitchFamily="18" charset="0"/>
                <a:cs typeface="Times New Roman" pitchFamily="18" charset="0"/>
              </a:rPr>
              <a:t>aramid</a:t>
            </a:r>
            <a:r>
              <a:rPr lang="en-US" sz="2600" dirty="0" smtClean="0">
                <a:latin typeface="Times New Roman" pitchFamily="18" charset="0"/>
                <a:cs typeface="Times New Roman" pitchFamily="18" charset="0"/>
              </a:rPr>
              <a:t>. </a:t>
            </a:r>
          </a:p>
          <a:p>
            <a:pPr>
              <a:buFont typeface="Wingdings" pitchFamily="2" charset="2"/>
              <a:buChar char="Ø"/>
            </a:pPr>
            <a:r>
              <a:rPr lang="en-US" sz="2600" dirty="0" smtClean="0">
                <a:latin typeface="Times New Roman" pitchFamily="18" charset="0"/>
                <a:cs typeface="Times New Roman" pitchFamily="18" charset="0"/>
              </a:rPr>
              <a:t>Glass fibers have excellent characteristics, equal to or better than steel in certain forms.</a:t>
            </a:r>
          </a:p>
          <a:p>
            <a:pPr>
              <a:buFont typeface="Wingdings" pitchFamily="2" charset="2"/>
              <a:buChar char="Ø"/>
            </a:pPr>
            <a:r>
              <a:rPr lang="en-US" sz="2600" dirty="0" smtClean="0">
                <a:latin typeface="Times New Roman" pitchFamily="18" charset="0"/>
                <a:cs typeface="Times New Roman" pitchFamily="18" charset="0"/>
              </a:rPr>
              <a:t> The lower modulus requires special design treatment where stiffness is critical.</a:t>
            </a:r>
          </a:p>
          <a:p>
            <a:pPr>
              <a:buFont typeface="Wingdings" pitchFamily="2" charset="2"/>
              <a:buChar char="Ø"/>
            </a:pPr>
            <a:r>
              <a:rPr lang="en-US" sz="2600" dirty="0" smtClean="0">
                <a:latin typeface="Times New Roman" pitchFamily="18" charset="0"/>
                <a:cs typeface="Times New Roman" pitchFamily="18" charset="0"/>
              </a:rPr>
              <a:t> Composites made from this material exhibit very good electrical and thermal insulation properties. </a:t>
            </a:r>
          </a:p>
          <a:p>
            <a:pPr>
              <a:buFont typeface="Wingdings" pitchFamily="2" charset="2"/>
              <a:buChar char="Ø"/>
            </a:pPr>
            <a:r>
              <a:rPr lang="en-US" sz="2600" dirty="0" smtClean="0">
                <a:latin typeface="Times New Roman" pitchFamily="18" charset="0"/>
                <a:cs typeface="Times New Roman" pitchFamily="18" charset="0"/>
              </a:rPr>
              <a:t>Glass fibers are also transparent to radio frequency radiation and are used in radar antenna applications. </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latin typeface="Times New Roman" pitchFamily="18" charset="0"/>
                <a:cs typeface="Times New Roman" pitchFamily="18" charset="0"/>
              </a:rPr>
              <a:t>APPLICATION</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1412776"/>
            <a:ext cx="8229600" cy="4525963"/>
          </a:xfrm>
        </p:spPr>
        <p:txBody>
          <a:bodyPr>
            <a:normAutofit fontScale="92500" lnSpcReduction="20000"/>
          </a:bodyPr>
          <a:lstStyle/>
          <a:p>
            <a:pPr>
              <a:buFont typeface="Wingdings" pitchFamily="2" charset="2"/>
              <a:buChar char="Ø"/>
            </a:pPr>
            <a:r>
              <a:rPr lang="en-US" sz="2400" dirty="0" smtClean="0">
                <a:latin typeface="Times New Roman" pitchFamily="18" charset="0"/>
                <a:cs typeface="Times New Roman" pitchFamily="18" charset="0"/>
              </a:rPr>
              <a:t>Noise abatement</a:t>
            </a:r>
          </a:p>
          <a:p>
            <a:pPr>
              <a:buFont typeface="Wingdings" pitchFamily="2" charset="2"/>
              <a:buChar char="Ø"/>
            </a:pPr>
            <a:r>
              <a:rPr lang="en-US" sz="2400" dirty="0" smtClean="0">
                <a:latin typeface="Times New Roman" pitchFamily="18" charset="0"/>
                <a:cs typeface="Times New Roman" pitchFamily="18" charset="0"/>
              </a:rPr>
              <a:t>good for places that fire is a problem</a:t>
            </a:r>
          </a:p>
          <a:p>
            <a:pPr>
              <a:buFont typeface="Wingdings" pitchFamily="2" charset="2"/>
              <a:buChar char="Ø"/>
            </a:pPr>
            <a:r>
              <a:rPr lang="en-US" sz="2400" dirty="0" smtClean="0">
                <a:latin typeface="Times New Roman" pitchFamily="18" charset="0"/>
                <a:cs typeface="Times New Roman" pitchFamily="18" charset="0"/>
              </a:rPr>
              <a:t>Fire protection</a:t>
            </a:r>
          </a:p>
          <a:p>
            <a:pPr>
              <a:buFont typeface="Wingdings" pitchFamily="2" charset="2"/>
              <a:buChar char="Ø"/>
            </a:pPr>
            <a:r>
              <a:rPr lang="en-US" sz="2400" dirty="0" smtClean="0">
                <a:latin typeface="Times New Roman" pitchFamily="18" charset="0"/>
                <a:cs typeface="Times New Roman" pitchFamily="18" charset="0"/>
              </a:rPr>
              <a:t>Temp control</a:t>
            </a:r>
          </a:p>
          <a:p>
            <a:pPr>
              <a:buFont typeface="Wingdings" pitchFamily="2" charset="2"/>
              <a:buChar char="Ø"/>
            </a:pPr>
            <a:r>
              <a:rPr lang="en-US" sz="2400" dirty="0" smtClean="0">
                <a:latin typeface="Times New Roman" pitchFamily="18" charset="0"/>
                <a:cs typeface="Times New Roman" pitchFamily="18" charset="0"/>
              </a:rPr>
              <a:t>Air purification</a:t>
            </a:r>
          </a:p>
          <a:p>
            <a:pPr>
              <a:buFont typeface="Wingdings" pitchFamily="2" charset="2"/>
              <a:buChar char="Ø"/>
            </a:pPr>
            <a:r>
              <a:rPr lang="en-US" sz="2400" dirty="0" smtClean="0">
                <a:latin typeface="Times New Roman" pitchFamily="18" charset="0"/>
                <a:cs typeface="Times New Roman" pitchFamily="18" charset="0"/>
              </a:rPr>
              <a:t>Insulation, roofing materials </a:t>
            </a:r>
          </a:p>
          <a:p>
            <a:pPr>
              <a:buFont typeface="Wingdings" pitchFamily="2" charset="2"/>
              <a:buChar char="Ø"/>
            </a:pPr>
            <a:r>
              <a:rPr lang="en-US" sz="2400" dirty="0" smtClean="0">
                <a:latin typeface="Times New Roman" pitchFamily="18" charset="0"/>
                <a:cs typeface="Times New Roman" pitchFamily="18" charset="0"/>
              </a:rPr>
              <a:t>filters</a:t>
            </a:r>
          </a:p>
          <a:p>
            <a:pPr>
              <a:buFont typeface="Wingdings" pitchFamily="2" charset="2"/>
              <a:buChar char="Ø"/>
            </a:pPr>
            <a:r>
              <a:rPr lang="en-US" sz="2400" dirty="0" smtClean="0">
                <a:latin typeface="Times New Roman" pitchFamily="18" charset="0"/>
                <a:cs typeface="Times New Roman" pitchFamily="18" charset="0"/>
              </a:rPr>
              <a:t>Safety glass and windows</a:t>
            </a:r>
          </a:p>
          <a:p>
            <a:pPr>
              <a:buFont typeface="Wingdings" pitchFamily="2" charset="2"/>
              <a:buChar char="Ø"/>
            </a:pPr>
            <a:r>
              <a:rPr lang="en-US" sz="2400" dirty="0" smtClean="0">
                <a:latin typeface="Times New Roman" pitchFamily="18" charset="0"/>
                <a:cs typeface="Times New Roman" pitchFamily="18" charset="0"/>
              </a:rPr>
              <a:t>Glass fiber reinforced circuit boards</a:t>
            </a:r>
          </a:p>
          <a:p>
            <a:pPr>
              <a:buFont typeface="Wingdings" pitchFamily="2" charset="2"/>
              <a:buChar char="Ø"/>
            </a:pPr>
            <a:r>
              <a:rPr lang="en-US" sz="2400" dirty="0" smtClean="0">
                <a:latin typeface="Times New Roman" pitchFamily="18" charset="0"/>
                <a:cs typeface="Times New Roman" pitchFamily="18" charset="0"/>
              </a:rPr>
              <a:t>Glass reinforce plastic</a:t>
            </a:r>
          </a:p>
          <a:p>
            <a:pPr>
              <a:buFont typeface="Wingdings" pitchFamily="2" charset="2"/>
              <a:buChar char="Ø"/>
            </a:pPr>
            <a:r>
              <a:rPr lang="en-US" sz="2400" dirty="0" smtClean="0">
                <a:latin typeface="Times New Roman" pitchFamily="18" charset="0"/>
                <a:cs typeface="Times New Roman" pitchFamily="18" charset="0"/>
              </a:rPr>
              <a:t> Glass as a rubber reinforcement</a:t>
            </a:r>
          </a:p>
          <a:p>
            <a:pPr>
              <a:buFont typeface="Wingdings" pitchFamily="2" charset="2"/>
              <a:buChar char="Ø"/>
            </a:pPr>
            <a:r>
              <a:rPr lang="en-US" sz="2600" dirty="0" smtClean="0">
                <a:latin typeface="Times New Roman" pitchFamily="18" charset="0"/>
                <a:cs typeface="Times New Roman" pitchFamily="18" charset="0"/>
              </a:rPr>
              <a:t>Mattress covers for hotels</a:t>
            </a:r>
          </a:p>
          <a:p>
            <a:pPr>
              <a:buFont typeface="Wingdings" pitchFamily="2" charset="2"/>
              <a:buChar char="Ø"/>
            </a:pPr>
            <a:r>
              <a:rPr lang="en-US" sz="2600" dirty="0" smtClean="0">
                <a:latin typeface="Times New Roman" pitchFamily="18" charset="0"/>
                <a:cs typeface="Times New Roman" pitchFamily="18" charset="0"/>
              </a:rPr>
              <a:t>Optical fibers</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Carbon Fibers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Ø"/>
            </a:pPr>
            <a:r>
              <a:rPr lang="en-US" sz="3100" dirty="0" smtClean="0">
                <a:latin typeface="Times New Roman" pitchFamily="18" charset="0"/>
                <a:cs typeface="Times New Roman" pitchFamily="18" charset="0"/>
              </a:rPr>
              <a:t>Carbon fiber is created using </a:t>
            </a:r>
            <a:r>
              <a:rPr lang="en-US" sz="3100" dirty="0" err="1" smtClean="0">
                <a:latin typeface="Times New Roman" pitchFamily="18" charset="0"/>
                <a:cs typeface="Times New Roman" pitchFamily="18" charset="0"/>
              </a:rPr>
              <a:t>polyacrylonitrile</a:t>
            </a:r>
            <a:r>
              <a:rPr lang="en-US" sz="3100" dirty="0" smtClean="0">
                <a:latin typeface="Times New Roman" pitchFamily="18" charset="0"/>
                <a:cs typeface="Times New Roman" pitchFamily="18" charset="0"/>
              </a:rPr>
              <a:t> (PAN), pitch or rayon fiber precursors. </a:t>
            </a:r>
          </a:p>
          <a:p>
            <a:pPr algn="just">
              <a:buFont typeface="Wingdings" pitchFamily="2" charset="2"/>
              <a:buChar char="Ø"/>
            </a:pPr>
            <a:r>
              <a:rPr lang="en-US" sz="3100" dirty="0" smtClean="0">
                <a:latin typeface="Times New Roman" pitchFamily="18" charset="0"/>
                <a:cs typeface="Times New Roman" pitchFamily="18" charset="0"/>
              </a:rPr>
              <a:t>PAN based fibers offer good strength and modulus values up to 85-90 </a:t>
            </a:r>
            <a:r>
              <a:rPr lang="en-US" sz="3100" dirty="0" err="1" smtClean="0">
                <a:latin typeface="Times New Roman" pitchFamily="18" charset="0"/>
                <a:cs typeface="Times New Roman" pitchFamily="18" charset="0"/>
              </a:rPr>
              <a:t>Msi</a:t>
            </a:r>
            <a:r>
              <a:rPr lang="en-US" sz="3100" dirty="0" smtClean="0">
                <a:latin typeface="Times New Roman" pitchFamily="18" charset="0"/>
                <a:cs typeface="Times New Roman" pitchFamily="18" charset="0"/>
              </a:rPr>
              <a:t>. </a:t>
            </a:r>
          </a:p>
          <a:p>
            <a:pPr algn="just">
              <a:buFont typeface="Wingdings" pitchFamily="2" charset="2"/>
              <a:buChar char="Ø"/>
            </a:pPr>
            <a:r>
              <a:rPr lang="en-US" sz="3100" dirty="0" smtClean="0">
                <a:latin typeface="Times New Roman" pitchFamily="18" charset="0"/>
                <a:cs typeface="Times New Roman" pitchFamily="18" charset="0"/>
              </a:rPr>
              <a:t>They also offer excellent compression strength for structural applications up to 1000 </a:t>
            </a:r>
            <a:r>
              <a:rPr lang="en-US" sz="3100" dirty="0" err="1" smtClean="0">
                <a:latin typeface="Times New Roman" pitchFamily="18" charset="0"/>
                <a:cs typeface="Times New Roman" pitchFamily="18" charset="0"/>
              </a:rPr>
              <a:t>ksi</a:t>
            </a:r>
            <a:r>
              <a:rPr lang="en-US" sz="3100" dirty="0" smtClean="0">
                <a:latin typeface="Times New Roman" pitchFamily="18" charset="0"/>
                <a:cs typeface="Times New Roman" pitchFamily="18" charset="0"/>
              </a:rPr>
              <a:t>. </a:t>
            </a:r>
          </a:p>
          <a:p>
            <a:pPr algn="just">
              <a:buFont typeface="Wingdings" pitchFamily="2" charset="2"/>
              <a:buChar char="Ø"/>
            </a:pPr>
            <a:r>
              <a:rPr lang="en-US" sz="3100" dirty="0" smtClean="0">
                <a:latin typeface="Times New Roman" pitchFamily="18" charset="0"/>
                <a:cs typeface="Times New Roman" pitchFamily="18" charset="0"/>
              </a:rPr>
              <a:t>Pitch fibers are made from petroleum or coal tar pitch.</a:t>
            </a:r>
          </a:p>
          <a:p>
            <a:pPr algn="just">
              <a:buFont typeface="Wingdings" pitchFamily="2" charset="2"/>
              <a:buChar char="Ø"/>
            </a:pPr>
            <a:r>
              <a:rPr lang="en-US" sz="3100" dirty="0" smtClean="0">
                <a:latin typeface="Times New Roman" pitchFamily="18" charset="0"/>
                <a:cs typeface="Times New Roman" pitchFamily="18" charset="0"/>
              </a:rPr>
              <a:t> Pitch fibers extremely high modulus values (up to 140 </a:t>
            </a:r>
            <a:r>
              <a:rPr lang="en-US" sz="3100" dirty="0" err="1" smtClean="0">
                <a:latin typeface="Times New Roman" pitchFamily="18" charset="0"/>
                <a:cs typeface="Times New Roman" pitchFamily="18" charset="0"/>
              </a:rPr>
              <a:t>Msi</a:t>
            </a:r>
            <a:r>
              <a:rPr lang="en-US" sz="3100" dirty="0" smtClean="0">
                <a:latin typeface="Times New Roman" pitchFamily="18" charset="0"/>
                <a:cs typeface="Times New Roman" pitchFamily="18" charset="0"/>
              </a:rPr>
              <a:t>) and favorable coefficient of thermal expansion make them the material used in space/satellite applications.</a:t>
            </a:r>
          </a:p>
          <a:p>
            <a:pPr algn="just">
              <a:buFont typeface="Wingdings" pitchFamily="2" charset="2"/>
              <a:buChar char="Ø"/>
            </a:pPr>
            <a:r>
              <a:rPr lang="en-US" sz="3100" dirty="0" smtClean="0">
                <a:latin typeface="Times New Roman" pitchFamily="18" charset="0"/>
                <a:cs typeface="Times New Roman" pitchFamily="18" charset="0"/>
              </a:rPr>
              <a:t> Carbon fibers are more expensive than glass fibers, however carbon fibers offer an excellent combination of strength, low weight and high modulus. The tensile strength of carbon fiber is equal to glass while its modulus is about three to four times higher than glass.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itchFamily="18" charset="0"/>
                <a:cs typeface="Times New Roman" pitchFamily="18" charset="0"/>
              </a:rPr>
              <a:t>Manufacturing</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Carbon fibers are supplied in a number of different forms, from continuous filament tows to chopped fibers and mats.</a:t>
            </a:r>
          </a:p>
          <a:p>
            <a:pPr>
              <a:buFont typeface="Wingdings" pitchFamily="2" charset="2"/>
              <a:buChar char="Ø"/>
            </a:pPr>
            <a:r>
              <a:rPr lang="en-US" sz="2400" dirty="0" smtClean="0">
                <a:latin typeface="Times New Roman" pitchFamily="18" charset="0"/>
                <a:cs typeface="Times New Roman" pitchFamily="18" charset="0"/>
              </a:rPr>
              <a:t> The highest strength and modulus are obtained by using unidirectional continuous reinforcement. </a:t>
            </a:r>
          </a:p>
          <a:p>
            <a:pPr>
              <a:buFont typeface="Wingdings" pitchFamily="2" charset="2"/>
              <a:buChar char="Ø"/>
            </a:pPr>
            <a:r>
              <a:rPr lang="en-US" sz="2400" dirty="0" smtClean="0">
                <a:latin typeface="Times New Roman" pitchFamily="18" charset="0"/>
                <a:cs typeface="Times New Roman" pitchFamily="18" charset="0"/>
              </a:rPr>
              <a:t>Twist-free tows of continuous filament carbon contain 1,000 to 75,000 individual filaments, which can be woven or knitted into woven roving and hybrid fabrics with glass fibers and </a:t>
            </a:r>
            <a:r>
              <a:rPr lang="en-US" sz="2400" dirty="0" err="1" smtClean="0">
                <a:latin typeface="Times New Roman" pitchFamily="18" charset="0"/>
                <a:cs typeface="Times New Roman" pitchFamily="18" charset="0"/>
              </a:rPr>
              <a:t>aramid</a:t>
            </a:r>
            <a:r>
              <a:rPr lang="en-US" sz="2400" dirty="0" smtClean="0">
                <a:latin typeface="Times New Roman" pitchFamily="18" charset="0"/>
                <a:cs typeface="Times New Roman" pitchFamily="18" charset="0"/>
              </a:rPr>
              <a:t> fibers.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itchFamily="18" charset="0"/>
                <a:cs typeface="Times New Roman" pitchFamily="18" charset="0"/>
              </a:rPr>
              <a:t>Properties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sz="2400" dirty="0" smtClean="0">
                <a:latin typeface="Times New Roman" pitchFamily="18" charset="0"/>
                <a:cs typeface="Times New Roman" pitchFamily="18" charset="0"/>
              </a:rPr>
              <a:t>Carbon fiber composites are more brittle (less strain at break) than glass or </a:t>
            </a:r>
            <a:r>
              <a:rPr lang="en-US" sz="2400" dirty="0" err="1" smtClean="0">
                <a:latin typeface="Times New Roman" pitchFamily="18" charset="0"/>
                <a:cs typeface="Times New Roman" pitchFamily="18" charset="0"/>
              </a:rPr>
              <a:t>aramid</a:t>
            </a:r>
            <a:r>
              <a:rPr lang="en-US" sz="2400" dirty="0" smtClean="0">
                <a:latin typeface="Times New Roman" pitchFamily="18" charset="0"/>
                <a:cs typeface="Times New Roman" pitchFamily="18" charset="0"/>
              </a:rPr>
              <a:t>. </a:t>
            </a:r>
          </a:p>
          <a:p>
            <a:pPr>
              <a:buFont typeface="Wingdings" pitchFamily="2" charset="2"/>
              <a:buChar char="Ø"/>
            </a:pPr>
            <a:r>
              <a:rPr lang="en-US" sz="2400" dirty="0" smtClean="0">
                <a:latin typeface="Times New Roman" pitchFamily="18" charset="0"/>
                <a:cs typeface="Times New Roman" pitchFamily="18" charset="0"/>
              </a:rPr>
              <a:t>Carbon fibers can cause galvanic corrosion when used next to metals. A barrier material such as glass and resin is used to prevent this occurrence. </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cstate="print"/>
          <a:stretch>
            <a:fillRect/>
          </a:stretch>
        </p:blipFill>
        <p:spPr>
          <a:xfrm>
            <a:off x="519619" y="1268760"/>
            <a:ext cx="8104762" cy="4456326"/>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Aramid</a:t>
            </a:r>
            <a:r>
              <a:rPr lang="en-US" b="1" dirty="0" smtClean="0">
                <a:latin typeface="Times New Roman" pitchFamily="18" charset="0"/>
                <a:cs typeface="Times New Roman" pitchFamily="18" charset="0"/>
              </a:rPr>
              <a:t> Fibers (</a:t>
            </a:r>
            <a:r>
              <a:rPr lang="en-US" b="1" dirty="0" err="1" smtClean="0">
                <a:latin typeface="Times New Roman" pitchFamily="18" charset="0"/>
                <a:cs typeface="Times New Roman" pitchFamily="18" charset="0"/>
              </a:rPr>
              <a:t>Polyaramids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In recent years there has been considerable interest in aromatic polyamide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better known as </a:t>
            </a:r>
            <a:r>
              <a:rPr lang="en-US" sz="2000" dirty="0" err="1" smtClean="0">
                <a:latin typeface="Times New Roman" pitchFamily="18" charset="0"/>
                <a:cs typeface="Times New Roman" pitchFamily="18" charset="0"/>
              </a:rPr>
              <a:t>aramid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A manufactured </a:t>
            </a:r>
            <a:r>
              <a:rPr lang="en-US" sz="2000" dirty="0" err="1" smtClean="0">
                <a:latin typeface="Times New Roman" pitchFamily="18" charset="0"/>
                <a:cs typeface="Times New Roman" pitchFamily="18" charset="0"/>
              </a:rPr>
              <a:t>fibre</a:t>
            </a:r>
            <a:r>
              <a:rPr lang="en-US" sz="2000" dirty="0" smtClean="0">
                <a:latin typeface="Times New Roman" pitchFamily="18" charset="0"/>
                <a:cs typeface="Times New Roman" pitchFamily="18" charset="0"/>
              </a:rPr>
              <a:t> in which the </a:t>
            </a:r>
            <a:r>
              <a:rPr lang="en-US" sz="2000" dirty="0" err="1" smtClean="0">
                <a:latin typeface="Times New Roman" pitchFamily="18" charset="0"/>
                <a:cs typeface="Times New Roman" pitchFamily="18" charset="0"/>
              </a:rPr>
              <a:t>fibre</a:t>
            </a:r>
            <a:r>
              <a:rPr lang="en-US" sz="2000" dirty="0" smtClean="0">
                <a:latin typeface="Times New Roman" pitchFamily="18" charset="0"/>
                <a:cs typeface="Times New Roman" pitchFamily="18" charset="0"/>
              </a:rPr>
              <a:t>-forming substance is along chain synthetic polyamide in which at least 85% of the amide linkages are attached directly to two aromatic rings.</a:t>
            </a:r>
          </a:p>
          <a:p>
            <a:pPr algn="just">
              <a:buFont typeface="Wingdings" pitchFamily="2" charset="2"/>
              <a:buChar char="Ø"/>
            </a:pPr>
            <a:r>
              <a:rPr lang="en-US" sz="2000" dirty="0" smtClean="0">
                <a:latin typeface="Times New Roman" pitchFamily="18" charset="0"/>
                <a:cs typeface="Times New Roman" pitchFamily="18" charset="0"/>
              </a:rPr>
              <a:t>The first significant material of this type was introduced in the 1960s by DuPont as HT-1, later re-named </a:t>
            </a:r>
            <a:r>
              <a:rPr lang="en-US" sz="2000" dirty="0" err="1" smtClean="0">
                <a:latin typeface="Times New Roman" pitchFamily="18" charset="0"/>
                <a:cs typeface="Times New Roman" pitchFamily="18" charset="0"/>
              </a:rPr>
              <a:t>Nomex</a:t>
            </a:r>
            <a:r>
              <a:rPr lang="en-US" sz="2000" dirty="0" smtClean="0">
                <a:latin typeface="Times New Roman" pitchFamily="18" charset="0"/>
                <a:cs typeface="Times New Roman" pitchFamily="18" charset="0"/>
              </a:rPr>
              <a:t>; a poly-(m-</a:t>
            </a:r>
            <a:r>
              <a:rPr lang="en-US" sz="2000" dirty="0" err="1" smtClean="0">
                <a:latin typeface="Times New Roman" pitchFamily="18" charset="0"/>
                <a:cs typeface="Times New Roman" pitchFamily="18" charset="0"/>
              </a:rPr>
              <a:t>phenyleneisophthalamide</a:t>
            </a:r>
            <a:r>
              <a:rPr lang="en-US" sz="2000" dirty="0" smtClean="0">
                <a:latin typeface="Times New Roman" pitchFamily="18" charset="0"/>
                <a:cs typeface="Times New Roman" pitchFamily="18" charset="0"/>
              </a:rPr>
              <a:t>), it is prepared by condensation of 1,3-phenylenediamine with </a:t>
            </a:r>
            <a:r>
              <a:rPr lang="en-US" sz="2000" dirty="0" err="1" smtClean="0">
                <a:latin typeface="Times New Roman" pitchFamily="18" charset="0"/>
                <a:cs typeface="Times New Roman" pitchFamily="18" charset="0"/>
              </a:rPr>
              <a:t>isophthalic</a:t>
            </a:r>
            <a:r>
              <a:rPr lang="en-US" sz="2000" dirty="0" smtClean="0">
                <a:latin typeface="Times New Roman" pitchFamily="18" charset="0"/>
                <a:cs typeface="Times New Roman" pitchFamily="18" charset="0"/>
              </a:rPr>
              <a:t> acid</a:t>
            </a:r>
            <a:endParaRPr lang="en-US" sz="2000" dirty="0">
              <a:latin typeface="Times New Roman" pitchFamily="18" charset="0"/>
              <a:cs typeface="Times New Roman" pitchFamily="18" charset="0"/>
            </a:endParaRPr>
          </a:p>
        </p:txBody>
      </p:sp>
      <p:pic>
        <p:nvPicPr>
          <p:cNvPr id="4" name="Picture 3" descr="Untitled.png"/>
          <p:cNvPicPr>
            <a:picLocks noChangeAspect="1"/>
          </p:cNvPicPr>
          <p:nvPr/>
        </p:nvPicPr>
        <p:blipFill>
          <a:blip r:embed="rId2" cstate="print"/>
          <a:stretch>
            <a:fillRect/>
          </a:stretch>
        </p:blipFill>
        <p:spPr>
          <a:xfrm>
            <a:off x="899592" y="4509120"/>
            <a:ext cx="7561905" cy="21245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latin typeface="Times New Roman" pitchFamily="18" charset="0"/>
                <a:cs typeface="Times New Roman" pitchFamily="18" charset="0"/>
              </a:rPr>
              <a:t>Reinforcement for Composites</a:t>
            </a:r>
            <a:endParaRPr lang="en-US"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indent="-79375">
              <a:buNone/>
            </a:pPr>
            <a:r>
              <a:rPr lang="en-US" sz="2400" dirty="0" smtClean="0">
                <a:latin typeface="Times New Roman" pitchFamily="18" charset="0"/>
                <a:cs typeface="Times New Roman" pitchFamily="18" charset="0"/>
              </a:rPr>
              <a:t>There are two type of classification available in fillers. </a:t>
            </a:r>
          </a:p>
          <a:p>
            <a:pPr indent="819150">
              <a:buNone/>
            </a:pPr>
            <a:r>
              <a:rPr lang="en-US" sz="2400" dirty="0" smtClean="0">
                <a:latin typeface="Times New Roman" pitchFamily="18" charset="0"/>
                <a:cs typeface="Times New Roman" pitchFamily="18" charset="0"/>
              </a:rPr>
              <a:t>1.Minerals (</a:t>
            </a:r>
            <a:r>
              <a:rPr lang="en-AU" sz="2400" dirty="0" smtClean="0">
                <a:latin typeface="Times New Roman" pitchFamily="18" charset="0"/>
                <a:cs typeface="Times New Roman" pitchFamily="18" charset="0"/>
              </a:rPr>
              <a:t>Calcium Carbonate,</a:t>
            </a:r>
            <a:r>
              <a:rPr lang="en-US" sz="2400" dirty="0" smtClean="0">
                <a:latin typeface="Times New Roman" pitchFamily="18" charset="0"/>
                <a:cs typeface="Times New Roman" pitchFamily="18" charset="0"/>
              </a:rPr>
              <a:t> Clay, Talc )</a:t>
            </a:r>
          </a:p>
          <a:p>
            <a:pPr indent="819150">
              <a:buNone/>
            </a:pPr>
            <a:r>
              <a:rPr lang="en-US" sz="2400" dirty="0" smtClean="0">
                <a:latin typeface="Times New Roman" pitchFamily="18" charset="0"/>
                <a:cs typeface="Times New Roman" pitchFamily="18" charset="0"/>
              </a:rPr>
              <a:t>2.Reinforcement </a:t>
            </a:r>
            <a:r>
              <a:rPr lang="en-US" sz="2400" dirty="0" err="1" smtClean="0">
                <a:latin typeface="Times New Roman" pitchFamily="18" charset="0"/>
                <a:cs typeface="Times New Roman" pitchFamily="18" charset="0"/>
              </a:rPr>
              <a:t>Fibres</a:t>
            </a:r>
            <a:r>
              <a:rPr lang="en-US" sz="2400" dirty="0" smtClean="0">
                <a:latin typeface="Times New Roman" pitchFamily="18" charset="0"/>
                <a:cs typeface="Times New Roman" pitchFamily="18" charset="0"/>
              </a:rPr>
              <a:t>(Glass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a:t>
            </a:r>
          </a:p>
          <a:p>
            <a:pPr indent="-79375">
              <a:buNone/>
            </a:pPr>
            <a:r>
              <a:rPr lang="en-US" sz="4000" dirty="0" smtClean="0">
                <a:solidFill>
                  <a:srgbClr val="0000FF"/>
                </a:solidFill>
                <a:latin typeface="Times New Roman" pitchFamily="18" charset="0"/>
                <a:cs typeface="Times New Roman" pitchFamily="18" charset="0"/>
              </a:rPr>
              <a:t>Reinforcement </a:t>
            </a:r>
            <a:r>
              <a:rPr lang="en-US" sz="4000" dirty="0" err="1" smtClean="0">
                <a:solidFill>
                  <a:srgbClr val="0000FF"/>
                </a:solidFill>
                <a:latin typeface="Times New Roman" pitchFamily="18" charset="0"/>
                <a:cs typeface="Times New Roman" pitchFamily="18" charset="0"/>
              </a:rPr>
              <a:t>Fibres</a:t>
            </a:r>
            <a:r>
              <a:rPr lang="en-US" sz="4000" dirty="0" smtClean="0">
                <a:solidFill>
                  <a:srgbClr val="0000FF"/>
                </a:solidFill>
                <a:latin typeface="Times New Roman" pitchFamily="18" charset="0"/>
                <a:cs typeface="Times New Roman" pitchFamily="18" charset="0"/>
              </a:rPr>
              <a:t>:</a:t>
            </a:r>
          </a:p>
          <a:p>
            <a:pPr indent="-79375">
              <a:buNone/>
            </a:pPr>
            <a:r>
              <a:rPr lang="en-US" sz="2400" dirty="0" smtClean="0">
                <a:latin typeface="Times New Roman" pitchFamily="18" charset="0"/>
                <a:cs typeface="Times New Roman" pitchFamily="18" charset="0"/>
              </a:rPr>
              <a:t>Used to reinforce or improve tensile strength, flexural strength and 	stiffness of the material. </a:t>
            </a:r>
          </a:p>
          <a:p>
            <a:pPr indent="-79375">
              <a:buNone/>
            </a:pPr>
            <a:endParaRPr lang="en-US" sz="2400" dirty="0" smtClean="0">
              <a:latin typeface="Times New Roman" pitchFamily="18" charset="0"/>
              <a:cs typeface="Times New Roman" pitchFamily="18" charset="0"/>
            </a:endParaRPr>
          </a:p>
          <a:p>
            <a:pPr indent="-79375">
              <a:buNone/>
            </a:pPr>
            <a:endParaRPr lang="en-US" sz="2400" dirty="0">
              <a:solidFill>
                <a:srgbClr val="0000FF"/>
              </a:solidFill>
              <a:latin typeface="Times New Roman" pitchFamily="18" charset="0"/>
              <a:cs typeface="Times New Roman" pitchFamily="18" charset="0"/>
            </a:endParaRPr>
          </a:p>
        </p:txBody>
      </p:sp>
      <p:sp>
        <p:nvSpPr>
          <p:cNvPr id="4" name="Rectangle 3"/>
          <p:cNvSpPr/>
          <p:nvPr/>
        </p:nvSpPr>
        <p:spPr>
          <a:xfrm>
            <a:off x="2195736" y="4869160"/>
            <a:ext cx="396044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Fibers - length/diameter &gt;100</a:t>
            </a:r>
          </a:p>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itchFamily="18" charset="0"/>
                <a:cs typeface="Times New Roman" pitchFamily="18" charset="0"/>
              </a:rPr>
              <a:t>Continue….</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In 1973 Du Pont commenced production of another aromatic polyamide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a </a:t>
            </a:r>
            <a:r>
              <a:rPr lang="en-US" sz="2400" b="1" dirty="0" smtClean="0">
                <a:latin typeface="Times New Roman" pitchFamily="18" charset="0"/>
                <a:cs typeface="Times New Roman" pitchFamily="18" charset="0"/>
              </a:rPr>
              <a:t>poly-(p-</a:t>
            </a:r>
            <a:r>
              <a:rPr lang="en-US" sz="2400" b="1" dirty="0" err="1" smtClean="0">
                <a:latin typeface="Times New Roman" pitchFamily="18" charset="0"/>
                <a:cs typeface="Times New Roman" pitchFamily="18" charset="0"/>
              </a:rPr>
              <a:t>phenyleneterephthalamide</a:t>
            </a:r>
            <a:r>
              <a:rPr lang="en-US" sz="2400" b="1" dirty="0" smtClean="0">
                <a:latin typeface="Times New Roman" pitchFamily="18" charset="0"/>
                <a:cs typeface="Times New Roman" pitchFamily="18" charset="0"/>
              </a:rPr>
              <a:t>) marketed as Kevlar.</a:t>
            </a:r>
          </a:p>
          <a:p>
            <a:pPr algn="just">
              <a:buFont typeface="Wingdings" pitchFamily="2" charset="2"/>
              <a:buChar char="Ø"/>
            </a:pPr>
            <a:r>
              <a:rPr lang="en-US" sz="2400" dirty="0" smtClean="0">
                <a:latin typeface="Times New Roman" pitchFamily="18" charset="0"/>
                <a:cs typeface="Times New Roman" pitchFamily="18" charset="0"/>
              </a:rPr>
              <a:t>Specifically, p-</a:t>
            </a:r>
            <a:r>
              <a:rPr lang="en-US" sz="2400" dirty="0" err="1" smtClean="0">
                <a:latin typeface="Times New Roman" pitchFamily="18" charset="0"/>
                <a:cs typeface="Times New Roman" pitchFamily="18" charset="0"/>
              </a:rPr>
              <a:t>phenylenediamine</a:t>
            </a:r>
            <a:r>
              <a:rPr lang="en-US" sz="2400" dirty="0" smtClean="0">
                <a:latin typeface="Times New Roman" pitchFamily="18" charset="0"/>
                <a:cs typeface="Times New Roman" pitchFamily="18" charset="0"/>
              </a:rPr>
              <a:t> is treated with </a:t>
            </a:r>
            <a:r>
              <a:rPr lang="en-US" sz="2400" dirty="0" err="1" smtClean="0">
                <a:latin typeface="Times New Roman" pitchFamily="18" charset="0"/>
                <a:cs typeface="Times New Roman" pitchFamily="18" charset="0"/>
              </a:rPr>
              <a:t>terephthalyl</a:t>
            </a:r>
            <a:r>
              <a:rPr lang="en-US" sz="2400" dirty="0" smtClean="0">
                <a:latin typeface="Times New Roman" pitchFamily="18" charset="0"/>
                <a:cs typeface="Times New Roman" pitchFamily="18" charset="0"/>
              </a:rPr>
              <a:t> chloride in a mixture of </a:t>
            </a:r>
            <a:r>
              <a:rPr lang="en-US" sz="2400" dirty="0" err="1" smtClean="0">
                <a:latin typeface="Times New Roman" pitchFamily="18" charset="0"/>
                <a:cs typeface="Times New Roman" pitchFamily="18" charset="0"/>
              </a:rPr>
              <a:t>hexamethylphosphoramide</a:t>
            </a:r>
            <a:r>
              <a:rPr lang="en-US" sz="2400" dirty="0" smtClean="0">
                <a:latin typeface="Times New Roman" pitchFamily="18" charset="0"/>
                <a:cs typeface="Times New Roman" pitchFamily="18" charset="0"/>
              </a:rPr>
              <a:t> and N-</a:t>
            </a:r>
            <a:r>
              <a:rPr lang="en-US" sz="2400" dirty="0" err="1" smtClean="0">
                <a:latin typeface="Times New Roman" pitchFamily="18" charset="0"/>
                <a:cs typeface="Times New Roman" pitchFamily="18" charset="0"/>
              </a:rPr>
              <a:t>methylpyrrolidone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(2: 1) at -10°C</a:t>
            </a:r>
            <a:endParaRPr lang="en-US" sz="2400" dirty="0">
              <a:latin typeface="Times New Roman" pitchFamily="18" charset="0"/>
              <a:cs typeface="Times New Roman" pitchFamily="18" charset="0"/>
            </a:endParaRPr>
          </a:p>
        </p:txBody>
      </p:sp>
      <p:pic>
        <p:nvPicPr>
          <p:cNvPr id="4" name="Picture 3" descr="Untitled.png"/>
          <p:cNvPicPr>
            <a:picLocks noChangeAspect="1"/>
          </p:cNvPicPr>
          <p:nvPr/>
        </p:nvPicPr>
        <p:blipFill>
          <a:blip r:embed="rId2" cstate="print"/>
          <a:stretch>
            <a:fillRect/>
          </a:stretch>
        </p:blipFill>
        <p:spPr>
          <a:xfrm>
            <a:off x="251520" y="4581128"/>
            <a:ext cx="8496944" cy="115613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err="1" smtClean="0">
                <a:latin typeface="Times New Roman" pitchFamily="18" charset="0"/>
                <a:cs typeface="Times New Roman" pitchFamily="18" charset="0"/>
              </a:rPr>
              <a:t>Aramid</a:t>
            </a:r>
            <a:r>
              <a:rPr lang="en-US" sz="4000" b="1" dirty="0" smtClean="0">
                <a:latin typeface="Times New Roman" pitchFamily="18" charset="0"/>
                <a:cs typeface="Times New Roman" pitchFamily="18" charset="0"/>
              </a:rPr>
              <a:t> Fibers (</a:t>
            </a:r>
            <a:r>
              <a:rPr lang="en-US" sz="4000" b="1" dirty="0" err="1" smtClean="0">
                <a:latin typeface="Times New Roman" pitchFamily="18" charset="0"/>
                <a:cs typeface="Times New Roman" pitchFamily="18" charset="0"/>
              </a:rPr>
              <a:t>Polyaramids</a:t>
            </a:r>
            <a:r>
              <a:rPr lang="en-US" sz="4000" b="1" dirty="0" smtClean="0">
                <a:latin typeface="Times New Roman" pitchFamily="18" charset="0"/>
                <a:cs typeface="Times New Roman" pitchFamily="18" charset="0"/>
              </a:rPr>
              <a:t>) Properties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dirty="0" err="1" smtClean="0"/>
              <a:t>Aramid</a:t>
            </a:r>
            <a:r>
              <a:rPr lang="en-US" dirty="0" smtClean="0"/>
              <a:t> fiber is an aromatic polyimide that is a man-made organic fiber for composite reinforcement.</a:t>
            </a:r>
          </a:p>
          <a:p>
            <a:pPr>
              <a:buFont typeface="Wingdings" pitchFamily="2" charset="2"/>
              <a:buChar char="Ø"/>
            </a:pPr>
            <a:r>
              <a:rPr lang="en-US" dirty="0" smtClean="0"/>
              <a:t> </a:t>
            </a:r>
            <a:r>
              <a:rPr lang="en-US" dirty="0" err="1" smtClean="0"/>
              <a:t>Aramid</a:t>
            </a:r>
            <a:r>
              <a:rPr lang="en-US" dirty="0" smtClean="0"/>
              <a:t> fibers offer good mechanical properties at a low density with the added advantage of toughness or damage/impact resistance. </a:t>
            </a:r>
          </a:p>
          <a:p>
            <a:pPr>
              <a:buFont typeface="Wingdings" pitchFamily="2" charset="2"/>
              <a:buChar char="Ø"/>
            </a:pPr>
            <a:r>
              <a:rPr lang="en-US" dirty="0" smtClean="0"/>
              <a:t>They are characterized as having reasonably high tensile strength, a medium modulus, and a very low density as compared to glass and carbon. </a:t>
            </a:r>
          </a:p>
          <a:p>
            <a:pPr>
              <a:buFont typeface="Wingdings" pitchFamily="2" charset="2"/>
              <a:buChar char="Ø"/>
            </a:pPr>
            <a:r>
              <a:rPr lang="en-US" dirty="0" smtClean="0"/>
              <a:t>The tensile strength of </a:t>
            </a:r>
            <a:r>
              <a:rPr lang="en-US" dirty="0" err="1" smtClean="0"/>
              <a:t>aramid</a:t>
            </a:r>
            <a:r>
              <a:rPr lang="en-US" dirty="0" smtClean="0"/>
              <a:t> fibers are higher than glass fibers and the modulus is about fifty percent higher than glass.</a:t>
            </a:r>
          </a:p>
          <a:p>
            <a:pPr>
              <a:buFont typeface="Wingdings" pitchFamily="2" charset="2"/>
              <a:buChar char="Ø"/>
            </a:pPr>
            <a:r>
              <a:rPr lang="en-US" dirty="0" smtClean="0"/>
              <a:t> These fibers increase the impact resistance of composites and provide products with higher tensile strengths. </a:t>
            </a:r>
          </a:p>
          <a:p>
            <a:pPr>
              <a:buFont typeface="Wingdings" pitchFamily="2" charset="2"/>
              <a:buChar char="Ø"/>
            </a:pPr>
            <a:r>
              <a:rPr lang="en-US" dirty="0" err="1" smtClean="0"/>
              <a:t>Aramid</a:t>
            </a:r>
            <a:r>
              <a:rPr lang="en-US" dirty="0" smtClean="0"/>
              <a:t> fibers are insulators of both electricity and heat. They are resistant to organic solvents, fuels and lubricants.</a:t>
            </a:r>
          </a:p>
          <a:p>
            <a:pPr>
              <a:buFont typeface="Wingdings" pitchFamily="2" charset="2"/>
              <a:buChar char="Ø"/>
            </a:pPr>
            <a:r>
              <a:rPr lang="en-US" dirty="0" smtClean="0"/>
              <a:t> </a:t>
            </a:r>
            <a:r>
              <a:rPr lang="en-US" dirty="0" err="1" smtClean="0"/>
              <a:t>Aramid</a:t>
            </a:r>
            <a:r>
              <a:rPr lang="en-US" dirty="0" smtClean="0"/>
              <a:t> composites are not as good in </a:t>
            </a:r>
            <a:r>
              <a:rPr lang="en-US" dirty="0" smtClean="0">
                <a:hlinkClick r:id="rId2"/>
              </a:rPr>
              <a:t>compressive strength</a:t>
            </a:r>
            <a:r>
              <a:rPr lang="en-US" dirty="0" smtClean="0"/>
              <a:t> as glass or carbon composites. Dry </a:t>
            </a:r>
            <a:r>
              <a:rPr lang="en-US" dirty="0" err="1" smtClean="0"/>
              <a:t>aramid</a:t>
            </a:r>
            <a:r>
              <a:rPr lang="en-US" dirty="0" smtClean="0"/>
              <a:t> fibers are tough and have been used as cables or ropes, and frequently used in ballistic applications. </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itchFamily="18" charset="0"/>
                <a:cs typeface="Times New Roman" pitchFamily="18" charset="0"/>
              </a:rPr>
              <a:t>Polymeric </a:t>
            </a:r>
            <a:r>
              <a:rPr lang="en-US" dirty="0" err="1" smtClean="0">
                <a:latin typeface="Times New Roman" pitchFamily="18" charset="0"/>
                <a:cs typeface="Times New Roman" pitchFamily="18" charset="0"/>
              </a:rPr>
              <a:t>Fibre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made by polymer that is called polymeric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a:t>
            </a:r>
          </a:p>
          <a:p>
            <a:pPr algn="just">
              <a:lnSpc>
                <a:spcPct val="90000"/>
              </a:lnSpc>
              <a:buFont typeface="Wingdings" pitchFamily="2" charset="2"/>
              <a:buChar char="Ø"/>
            </a:pPr>
            <a:r>
              <a:rPr lang="en-US" sz="2400" dirty="0" smtClean="0">
                <a:latin typeface="Times New Roman" pitchFamily="18" charset="0"/>
                <a:cs typeface="Times New Roman" pitchFamily="18" charset="0"/>
              </a:rPr>
              <a:t>In certain substances thousands of units join together to form a large unit, called polymer (poly means many). Polymer is made of many repeating units.</a:t>
            </a:r>
          </a:p>
          <a:p>
            <a:pPr algn="just">
              <a:lnSpc>
                <a:spcPct val="90000"/>
              </a:lnSpc>
              <a:buFont typeface="Wingdings" pitchFamily="2" charset="2"/>
              <a:buChar char="Ø"/>
            </a:pPr>
            <a:r>
              <a:rPr lang="en-US" sz="2400" dirty="0" smtClean="0">
                <a:latin typeface="Times New Roman" pitchFamily="18" charset="0"/>
                <a:cs typeface="Times New Roman" pitchFamily="18" charset="0"/>
              </a:rPr>
              <a:t>The process of joining together monomers to form a polymer is called polymerization. </a:t>
            </a:r>
            <a:endParaRPr lang="en-US" sz="2400" b="1" u="sng" dirty="0" smtClean="0">
              <a:latin typeface="Times New Roman" pitchFamily="18" charset="0"/>
              <a:cs typeface="Times New Roman" pitchFamily="18" charset="0"/>
            </a:endParaRPr>
          </a:p>
          <a:p>
            <a:pPr algn="just">
              <a:lnSpc>
                <a:spcPct val="90000"/>
              </a:lnSpc>
              <a:buNone/>
            </a:pPr>
            <a:r>
              <a:rPr lang="en-US" sz="2400" b="1" u="sng" dirty="0" smtClean="0">
                <a:latin typeface="Times New Roman" pitchFamily="18" charset="0"/>
                <a:cs typeface="Times New Roman" pitchFamily="18" charset="0"/>
              </a:rPr>
              <a:t>Example for Polymeric </a:t>
            </a:r>
            <a:r>
              <a:rPr lang="en-US" sz="2400" b="1" u="sng" dirty="0" err="1" smtClean="0">
                <a:latin typeface="Times New Roman" pitchFamily="18" charset="0"/>
                <a:cs typeface="Times New Roman" pitchFamily="18" charset="0"/>
              </a:rPr>
              <a:t>Fibre</a:t>
            </a:r>
            <a:r>
              <a:rPr lang="en-US" sz="2400" b="1" u="sng" dirty="0" smtClean="0">
                <a:latin typeface="Times New Roman" pitchFamily="18" charset="0"/>
                <a:cs typeface="Times New Roman" pitchFamily="18" charset="0"/>
              </a:rPr>
              <a:t>:</a:t>
            </a:r>
          </a:p>
          <a:p>
            <a:pPr lvl="0">
              <a:buFont typeface="Wingdings" pitchFamily="2" charset="2"/>
              <a:buChar char="Ø"/>
            </a:pPr>
            <a:r>
              <a:rPr lang="en-US" sz="2400" dirty="0" smtClean="0">
                <a:latin typeface="Times New Roman" pitchFamily="18" charset="0"/>
                <a:cs typeface="Times New Roman" pitchFamily="18" charset="0"/>
              </a:rPr>
              <a:t>Rayon</a:t>
            </a:r>
          </a:p>
          <a:p>
            <a:pPr lvl="0">
              <a:buFont typeface="Wingdings" pitchFamily="2" charset="2"/>
              <a:buChar char="Ø"/>
            </a:pPr>
            <a:r>
              <a:rPr lang="en-US" sz="2400" dirty="0" smtClean="0">
                <a:latin typeface="Times New Roman" pitchFamily="18" charset="0"/>
                <a:cs typeface="Times New Roman" pitchFamily="18" charset="0"/>
              </a:rPr>
              <a:t>Nylon</a:t>
            </a:r>
          </a:p>
          <a:p>
            <a:pPr lvl="0">
              <a:buFont typeface="Wingdings" pitchFamily="2" charset="2"/>
              <a:buChar char="Ø"/>
            </a:pPr>
            <a:r>
              <a:rPr lang="en-US" sz="2400" dirty="0" smtClean="0">
                <a:latin typeface="Times New Roman" pitchFamily="18" charset="0"/>
                <a:cs typeface="Times New Roman" pitchFamily="18" charset="0"/>
              </a:rPr>
              <a:t>Polyester</a:t>
            </a: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0" y="765175"/>
            <a:ext cx="8015288" cy="533400"/>
          </a:xfrm>
        </p:spPr>
        <p:txBody>
          <a:bodyPr>
            <a:normAutofit fontScale="90000"/>
          </a:bodyPr>
          <a:lstStyle/>
          <a:p>
            <a:pPr algn="l" eaLnBrk="1" hangingPunct="1"/>
            <a:r>
              <a:rPr lang="en-US" dirty="0">
                <a:solidFill>
                  <a:schemeClr val="tx1"/>
                </a:solidFill>
                <a:latin typeface="Times New Roman" pitchFamily="18" charset="0"/>
                <a:cs typeface="Times New Roman" pitchFamily="18" charset="0"/>
              </a:rPr>
              <a:t>Rayon</a:t>
            </a:r>
            <a:r>
              <a:rPr lang="en-US" sz="6000" dirty="0">
                <a:solidFill>
                  <a:schemeClr val="tx1"/>
                </a:solidFill>
              </a:rPr>
              <a:t> </a:t>
            </a:r>
            <a:br>
              <a:rPr lang="en-US" sz="6000" dirty="0">
                <a:solidFill>
                  <a:schemeClr val="tx1"/>
                </a:solidFill>
              </a:rPr>
            </a:br>
            <a:endParaRPr lang="en-US" dirty="0"/>
          </a:p>
        </p:txBody>
      </p:sp>
      <p:sp>
        <p:nvSpPr>
          <p:cNvPr id="19459" name="Content Placeholder 2"/>
          <p:cNvSpPr>
            <a:spLocks noGrp="1"/>
          </p:cNvSpPr>
          <p:nvPr>
            <p:ph idx="4294967295"/>
          </p:nvPr>
        </p:nvSpPr>
        <p:spPr>
          <a:xfrm>
            <a:off x="0" y="1600200"/>
            <a:ext cx="8153400" cy="4419600"/>
          </a:xfrm>
        </p:spPr>
        <p:txBody>
          <a:bodyPr/>
          <a:lstStyle/>
          <a:p>
            <a:pPr algn="just">
              <a:buFont typeface="Wingdings" pitchFamily="2" charset="2"/>
              <a:buChar char="v"/>
            </a:pPr>
            <a:r>
              <a:rPr lang="en-US" sz="2400" dirty="0"/>
              <a:t> </a:t>
            </a:r>
            <a:r>
              <a:rPr lang="en-US" sz="2400" dirty="0">
                <a:latin typeface="Times New Roman" pitchFamily="18" charset="0"/>
                <a:cs typeface="Times New Roman" pitchFamily="18" charset="0"/>
              </a:rPr>
              <a:t>Rayon is prepared from cellulose. Though cellulose is a natural polymer it needs extensive chemical treatment to form rayon. Hence it  is also considered as a semi-synthetic </a:t>
            </a:r>
            <a:r>
              <a:rPr lang="en-US" sz="2400" dirty="0" err="1">
                <a:latin typeface="Times New Roman" pitchFamily="18" charset="0"/>
                <a:cs typeface="Times New Roman" pitchFamily="18" charset="0"/>
              </a:rPr>
              <a:t>fibre</a:t>
            </a:r>
            <a:r>
              <a:rPr lang="en-US" sz="2400" dirty="0">
                <a:latin typeface="Times New Roman" pitchFamily="18" charset="0"/>
                <a:cs typeface="Times New Roman" pitchFamily="18" charset="0"/>
              </a:rPr>
              <a:t>. </a:t>
            </a:r>
          </a:p>
          <a:p>
            <a:pPr>
              <a:buNone/>
            </a:pPr>
            <a:r>
              <a:rPr lang="en-US" sz="2400" b="1" u="sng" dirty="0">
                <a:latin typeface="Times New Roman" pitchFamily="18" charset="0"/>
                <a:cs typeface="Times New Roman" pitchFamily="18" charset="0"/>
              </a:rPr>
              <a:t>Advantage of rayon :</a:t>
            </a:r>
          </a:p>
          <a:p>
            <a:pPr lvl="1" algn="just">
              <a:buFont typeface="Wingdings" pitchFamily="2" charset="2"/>
              <a:buChar char="v"/>
            </a:pPr>
            <a:r>
              <a:rPr lang="en-US" sz="2400" dirty="0">
                <a:latin typeface="Baskerville Old Face" pitchFamily="18" charset="0"/>
              </a:rPr>
              <a:t> </a:t>
            </a:r>
            <a:r>
              <a:rPr lang="en-US" sz="2400" dirty="0">
                <a:latin typeface="Times New Roman" pitchFamily="18" charset="0"/>
                <a:cs typeface="Times New Roman" pitchFamily="18" charset="0"/>
              </a:rPr>
              <a:t>it is cheaper to produce as compared to cotton itself since waste cotton and paper is used for making rayon.</a:t>
            </a:r>
          </a:p>
          <a:p>
            <a:pPr lvl="1" algn="just">
              <a:buFont typeface="Wingdings" pitchFamily="2" charset="2"/>
              <a:buChar char="v"/>
            </a:pPr>
            <a:r>
              <a:rPr lang="en-US" sz="2400" dirty="0">
                <a:latin typeface="Times New Roman" pitchFamily="18" charset="0"/>
                <a:cs typeface="Times New Roman" pitchFamily="18" charset="0"/>
              </a:rPr>
              <a:t> Secondly, rayon can be blended with other </a:t>
            </a:r>
            <a:r>
              <a:rPr lang="en-US" sz="2400" dirty="0" err="1">
                <a:latin typeface="Times New Roman" pitchFamily="18" charset="0"/>
                <a:cs typeface="Times New Roman" pitchFamily="18" charset="0"/>
              </a:rPr>
              <a:t>fibres</a:t>
            </a:r>
            <a:r>
              <a:rPr lang="en-US" sz="2400" dirty="0">
                <a:latin typeface="Times New Roman" pitchFamily="18" charset="0"/>
                <a:cs typeface="Times New Roman" pitchFamily="18" charset="0"/>
              </a:rPr>
              <a:t> like wool and silk.</a:t>
            </a:r>
          </a:p>
          <a:p>
            <a:pPr>
              <a:buFont typeface="Wingdings" pitchFamily="2" charset="2"/>
              <a:buNone/>
            </a:pPr>
            <a:r>
              <a:rPr lang="en-US" sz="2400" dirty="0">
                <a:latin typeface="Times New Roman" pitchFamily="18" charset="0"/>
                <a:cs typeface="Times New Roman" pitchFamily="18" charset="0"/>
              </a:rPr>
              <a:t> </a:t>
            </a:r>
          </a:p>
          <a:p>
            <a:pPr eaLnBrk="1" hangingPunct="1"/>
            <a:endParaRPr lang="en-US" dirty="0"/>
          </a:p>
        </p:txBody>
      </p:sp>
    </p:spTree>
  </p:cSld>
  <p:clrMapOvr>
    <a:masterClrMapping/>
  </p:clrMapOvr>
  <p:transition advTm="310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4294967295"/>
          </p:nvPr>
        </p:nvSpPr>
        <p:spPr>
          <a:xfrm>
            <a:off x="0" y="260350"/>
            <a:ext cx="8229600" cy="5865813"/>
          </a:xfrm>
        </p:spPr>
        <p:txBody>
          <a:bodyPr>
            <a:normAutofit/>
          </a:bodyPr>
          <a:lstStyle/>
          <a:p>
            <a:pPr algn="just">
              <a:buNone/>
            </a:pPr>
            <a:r>
              <a:rPr lang="en-US" dirty="0" smtClean="0">
                <a:latin typeface="Times New Roman" pitchFamily="18" charset="0"/>
                <a:cs typeface="Times New Roman" pitchFamily="18" charset="0"/>
              </a:rPr>
              <a:t>Nylon</a:t>
            </a:r>
          </a:p>
          <a:p>
            <a:pPr algn="just">
              <a:buFont typeface="Wingdings" pitchFamily="2" charset="2"/>
              <a:buChar char="v"/>
            </a:pPr>
            <a:r>
              <a:rPr lang="en-US" sz="2400" dirty="0" smtClean="0">
                <a:latin typeface="Times New Roman" pitchFamily="18" charset="0"/>
                <a:cs typeface="Times New Roman" pitchFamily="18" charset="0"/>
              </a:rPr>
              <a:t>Chemically </a:t>
            </a:r>
            <a:r>
              <a:rPr lang="en-US" sz="2400" dirty="0">
                <a:latin typeface="Times New Roman" pitchFamily="18" charset="0"/>
                <a:cs typeface="Times New Roman" pitchFamily="18" charset="0"/>
              </a:rPr>
              <a:t>it is a ‘polyamide’, a polymer. It is the strongest synthetic plastic material which can be </a:t>
            </a:r>
            <a:r>
              <a:rPr lang="en-US" sz="2400" dirty="0" err="1">
                <a:latin typeface="Times New Roman" pitchFamily="18" charset="0"/>
                <a:cs typeface="Times New Roman" pitchFamily="18" charset="0"/>
              </a:rPr>
              <a:t>moulded</a:t>
            </a:r>
            <a:r>
              <a:rPr lang="en-US" sz="2400" dirty="0">
                <a:latin typeface="Times New Roman" pitchFamily="18" charset="0"/>
                <a:cs typeface="Times New Roman" pitchFamily="18" charset="0"/>
              </a:rPr>
              <a:t> to any shape. Nylon has many uses as </a:t>
            </a:r>
            <a:r>
              <a:rPr lang="en-US" sz="2400" dirty="0" err="1">
                <a:latin typeface="Times New Roman" pitchFamily="18" charset="0"/>
                <a:cs typeface="Times New Roman" pitchFamily="18" charset="0"/>
              </a:rPr>
              <a:t>fibre</a:t>
            </a:r>
            <a:r>
              <a:rPr lang="en-US" sz="2400" dirty="0">
                <a:latin typeface="Times New Roman" pitchFamily="18" charset="0"/>
                <a:cs typeface="Times New Roman" pitchFamily="18" charset="0"/>
              </a:rPr>
              <a:t>, as sheet and as </a:t>
            </a:r>
            <a:r>
              <a:rPr lang="en-US" sz="2400" dirty="0" err="1">
                <a:latin typeface="Times New Roman" pitchFamily="18" charset="0"/>
                <a:cs typeface="Times New Roman" pitchFamily="18" charset="0"/>
              </a:rPr>
              <a:t>moulded</a:t>
            </a:r>
            <a:r>
              <a:rPr lang="en-US" sz="2400" dirty="0">
                <a:latin typeface="Times New Roman" pitchFamily="18" charset="0"/>
                <a:cs typeface="Times New Roman" pitchFamily="18" charset="0"/>
              </a:rPr>
              <a:t> solids</a:t>
            </a:r>
            <a:r>
              <a:rPr lang="en-US" sz="2400"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Polyester</a:t>
            </a:r>
          </a:p>
          <a:p>
            <a:pPr indent="14288" algn="just">
              <a:buNone/>
            </a:pPr>
            <a:r>
              <a:rPr lang="en-US" sz="2400" dirty="0" smtClean="0">
                <a:latin typeface="Times New Roman" pitchFamily="18" charset="0"/>
                <a:cs typeface="Times New Roman" pitchFamily="18" charset="0"/>
              </a:rPr>
              <a:t>Alcohol and organic acid react together to make compounds called esters which are polymers. These are therefore called polyesters. If different alcohols and acids are used, different kinds of polyesters are made. Polyesters come under the brand names of ‘</a:t>
            </a:r>
            <a:r>
              <a:rPr lang="en-US" sz="2400" dirty="0" err="1" smtClean="0">
                <a:latin typeface="Times New Roman" pitchFamily="18" charset="0"/>
                <a:cs typeface="Times New Roman" pitchFamily="18" charset="0"/>
              </a:rPr>
              <a:t>Terylene</a:t>
            </a:r>
            <a:r>
              <a:rPr lang="en-US" sz="2400" dirty="0" smtClean="0">
                <a:latin typeface="Times New Roman" pitchFamily="18" charset="0"/>
                <a:cs typeface="Times New Roman" pitchFamily="18" charset="0"/>
              </a:rPr>
              <a:t>’, ‘Dacron’, ‘</a:t>
            </a:r>
            <a:r>
              <a:rPr lang="en-US" sz="2400" dirty="0" err="1" smtClean="0">
                <a:latin typeface="Times New Roman" pitchFamily="18" charset="0"/>
                <a:cs typeface="Times New Roman" pitchFamily="18" charset="0"/>
              </a:rPr>
              <a:t>Terene</a:t>
            </a:r>
            <a:r>
              <a:rPr lang="en-US" sz="2400" dirty="0" smtClean="0">
                <a:latin typeface="Times New Roman" pitchFamily="18" charset="0"/>
                <a:cs typeface="Times New Roman" pitchFamily="18" charset="0"/>
              </a:rPr>
              <a:t>’ and ‘Polyester’. Esters are compounds with fruity </a:t>
            </a:r>
            <a:r>
              <a:rPr lang="en-US" sz="2400" dirty="0" err="1" smtClean="0">
                <a:latin typeface="Times New Roman" pitchFamily="18" charset="0"/>
                <a:cs typeface="Times New Roman" pitchFamily="18" charset="0"/>
              </a:rPr>
              <a:t>odour</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a:p>
            <a:pPr eaLnBrk="1" hangingPunct="1"/>
            <a:endParaRPr lang="en-US" dirty="0"/>
          </a:p>
        </p:txBody>
      </p:sp>
    </p:spTree>
  </p:cSld>
  <p:clrMapOvr>
    <a:masterClrMapping/>
  </p:clrMapOvr>
  <p:transition advTm="3109"/>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normAutofit/>
          </a:bodyPr>
          <a:lstStyle/>
          <a:p>
            <a:pPr algn="l"/>
            <a:r>
              <a:rPr lang="en-US" sz="4000" dirty="0" smtClean="0">
                <a:latin typeface="Times New Roman" pitchFamily="18" charset="0"/>
                <a:cs typeface="Times New Roman" pitchFamily="18" charset="0"/>
              </a:rPr>
              <a:t>Properties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6712"/>
            <a:ext cx="8229600" cy="5289451"/>
          </a:xfrm>
        </p:spPr>
        <p:txBody>
          <a:bodyPr>
            <a:normAutofit/>
          </a:bodyPr>
          <a:lstStyle/>
          <a:p>
            <a:pPr>
              <a:buNone/>
            </a:pPr>
            <a:r>
              <a:rPr lang="en-US" sz="2400" b="1" u="sng" dirty="0" smtClean="0">
                <a:latin typeface="Times New Roman" pitchFamily="18" charset="0"/>
                <a:cs typeface="Times New Roman" pitchFamily="18" charset="0"/>
              </a:rPr>
              <a:t>Rayon:</a:t>
            </a:r>
          </a:p>
          <a:p>
            <a:pPr lvl="0">
              <a:buFont typeface="Wingdings" pitchFamily="2" charset="2"/>
              <a:buChar char="Ø"/>
            </a:pPr>
            <a:r>
              <a:rPr lang="en-US" sz="2400" dirty="0" smtClean="0">
                <a:latin typeface="Times New Roman" pitchFamily="18" charset="0"/>
                <a:cs typeface="Times New Roman" pitchFamily="18" charset="0"/>
              </a:rPr>
              <a:t>good absorbent of sweat</a:t>
            </a:r>
          </a:p>
          <a:p>
            <a:pPr lvl="0">
              <a:buFont typeface="Wingdings" pitchFamily="2" charset="2"/>
              <a:buChar char="Ø"/>
            </a:pPr>
            <a:r>
              <a:rPr lang="en-US" sz="2400" dirty="0" smtClean="0">
                <a:latin typeface="Times New Roman" pitchFamily="18" charset="0"/>
                <a:cs typeface="Times New Roman" pitchFamily="18" charset="0"/>
              </a:rPr>
              <a:t>easily dyed and woven into cloth</a:t>
            </a:r>
          </a:p>
          <a:p>
            <a:pPr lvl="0">
              <a:buFont typeface="Wingdings" pitchFamily="2" charset="2"/>
              <a:buChar char="Ø"/>
            </a:pPr>
            <a:r>
              <a:rPr lang="en-US" sz="2400" dirty="0" smtClean="0">
                <a:latin typeface="Times New Roman" pitchFamily="18" charset="0"/>
                <a:cs typeface="Times New Roman" pitchFamily="18" charset="0"/>
              </a:rPr>
              <a:t>drapes well</a:t>
            </a:r>
          </a:p>
          <a:p>
            <a:pPr>
              <a:buNone/>
            </a:pPr>
            <a:r>
              <a:rPr lang="en-US" sz="2400" b="1" u="sng" dirty="0" smtClean="0">
                <a:latin typeface="Times New Roman" pitchFamily="18" charset="0"/>
                <a:cs typeface="Times New Roman" pitchFamily="18" charset="0"/>
              </a:rPr>
              <a:t>Nylon</a:t>
            </a:r>
          </a:p>
          <a:p>
            <a:pPr lvl="0">
              <a:buFont typeface="Wingdings" pitchFamily="2" charset="2"/>
              <a:buChar char="Ø"/>
            </a:pPr>
            <a:r>
              <a:rPr lang="en-US" sz="2400" dirty="0" smtClean="0">
                <a:latin typeface="Times New Roman" pitchFamily="18" charset="0"/>
                <a:cs typeface="Times New Roman" pitchFamily="18" charset="0"/>
              </a:rPr>
              <a:t>toughest elastic material </a:t>
            </a:r>
          </a:p>
          <a:p>
            <a:pPr lvl="0">
              <a:buFont typeface="Wingdings" pitchFamily="2" charset="2"/>
              <a:buChar char="Ø"/>
            </a:pPr>
            <a:r>
              <a:rPr lang="en-US" sz="2400" dirty="0" smtClean="0">
                <a:latin typeface="Times New Roman" pitchFamily="18" charset="0"/>
                <a:cs typeface="Times New Roman" pitchFamily="18" charset="0"/>
              </a:rPr>
              <a:t>high tensile strength</a:t>
            </a:r>
          </a:p>
          <a:p>
            <a:pPr lvl="0">
              <a:buFont typeface="Wingdings" pitchFamily="2" charset="2"/>
              <a:buChar char="Ø"/>
            </a:pPr>
            <a:r>
              <a:rPr lang="en-US" sz="2400" dirty="0" smtClean="0">
                <a:latin typeface="Times New Roman" pitchFamily="18" charset="0"/>
                <a:cs typeface="Times New Roman" pitchFamily="18" charset="0"/>
              </a:rPr>
              <a:t>slightly water absorbent, dries quickly</a:t>
            </a:r>
          </a:p>
          <a:p>
            <a:pPr>
              <a:buNone/>
            </a:pPr>
            <a:r>
              <a:rPr lang="en-US" sz="2400" b="1" u="sng" dirty="0" smtClean="0">
                <a:latin typeface="Times New Roman" pitchFamily="18" charset="0"/>
                <a:cs typeface="Times New Roman" pitchFamily="18" charset="0"/>
              </a:rPr>
              <a:t>Polyester</a:t>
            </a:r>
          </a:p>
          <a:p>
            <a:pPr lvl="0">
              <a:buFont typeface="Wingdings" pitchFamily="2" charset="2"/>
              <a:buChar char="Ø"/>
            </a:pPr>
            <a:r>
              <a:rPr lang="en-US" sz="2400" dirty="0" smtClean="0">
                <a:latin typeface="Times New Roman" pitchFamily="18" charset="0"/>
                <a:cs typeface="Times New Roman" pitchFamily="18" charset="0"/>
              </a:rPr>
              <a:t>tough, light weight and elastic</a:t>
            </a:r>
          </a:p>
          <a:p>
            <a:pPr lvl="0">
              <a:buFont typeface="Wingdings" pitchFamily="2" charset="2"/>
              <a:buChar char="Ø"/>
            </a:pPr>
            <a:r>
              <a:rPr lang="en-US" sz="2400" dirty="0" smtClean="0">
                <a:latin typeface="Times New Roman" pitchFamily="18" charset="0"/>
                <a:cs typeface="Times New Roman" pitchFamily="18" charset="0"/>
              </a:rPr>
              <a:t>resistant to pests and chemicals</a:t>
            </a:r>
          </a:p>
          <a:p>
            <a:pPr lvl="0">
              <a:buFont typeface="Wingdings" pitchFamily="2" charset="2"/>
              <a:buChar char="Ø"/>
            </a:pPr>
            <a:r>
              <a:rPr lang="en-US" sz="2400" dirty="0" smtClean="0">
                <a:latin typeface="Times New Roman" pitchFamily="18" charset="0"/>
                <a:cs typeface="Times New Roman" pitchFamily="18" charset="0"/>
              </a:rPr>
              <a:t>dries quickly</a:t>
            </a:r>
          </a:p>
          <a:p>
            <a:pPr>
              <a:buNone/>
            </a:pPr>
            <a:endParaRPr lang="en-US"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normAutofit/>
          </a:bodyPr>
          <a:lstStyle/>
          <a:p>
            <a:pPr algn="l"/>
            <a:r>
              <a:rPr lang="en-US" sz="4000" dirty="0" smtClean="0">
                <a:latin typeface="Times New Roman" pitchFamily="18" charset="0"/>
                <a:cs typeface="Times New Roman" pitchFamily="18" charset="0"/>
              </a:rPr>
              <a:t>Application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6712"/>
            <a:ext cx="8229600" cy="5289451"/>
          </a:xfrm>
        </p:spPr>
        <p:txBody>
          <a:bodyPr>
            <a:normAutofit/>
          </a:bodyPr>
          <a:lstStyle/>
          <a:p>
            <a:pPr>
              <a:buNone/>
            </a:pPr>
            <a:r>
              <a:rPr lang="en-US" sz="2400" b="1" u="sng" dirty="0" smtClean="0">
                <a:latin typeface="Times New Roman" pitchFamily="18" charset="0"/>
                <a:cs typeface="Times New Roman" pitchFamily="18" charset="0"/>
              </a:rPr>
              <a:t>Rayon:</a:t>
            </a:r>
          </a:p>
          <a:p>
            <a:pPr lvl="0">
              <a:buFont typeface="Wingdings" pitchFamily="2" charset="2"/>
              <a:buChar char="Ø"/>
            </a:pPr>
            <a:r>
              <a:rPr lang="en-US" sz="2400" dirty="0" smtClean="0">
                <a:latin typeface="Times New Roman" pitchFamily="18" charset="0"/>
                <a:cs typeface="Times New Roman" pitchFamily="18" charset="0"/>
              </a:rPr>
              <a:t>Mixed with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glass for making helmets</a:t>
            </a:r>
          </a:p>
          <a:p>
            <a:pPr>
              <a:buFont typeface="Wingdings" pitchFamily="2" charset="2"/>
              <a:buChar char="Ø"/>
            </a:pPr>
            <a:r>
              <a:rPr lang="en-US" sz="2400" dirty="0" smtClean="0">
                <a:latin typeface="Times New Roman" pitchFamily="18" charset="0"/>
                <a:cs typeface="Times New Roman" pitchFamily="18" charset="0"/>
              </a:rPr>
              <a:t>Reinforcing nylon </a:t>
            </a:r>
            <a:r>
              <a:rPr lang="en-US" sz="2400" dirty="0" err="1" smtClean="0">
                <a:latin typeface="Times New Roman" pitchFamily="18" charset="0"/>
                <a:cs typeface="Times New Roman" pitchFamily="18" charset="0"/>
              </a:rPr>
              <a:t>tyres</a:t>
            </a:r>
            <a:endParaRPr lang="en-US" sz="2400" dirty="0" smtClean="0">
              <a:latin typeface="Times New Roman" pitchFamily="18" charset="0"/>
              <a:cs typeface="Times New Roman" pitchFamily="18" charset="0"/>
            </a:endParaRPr>
          </a:p>
          <a:p>
            <a:pPr lvl="0">
              <a:buFont typeface="Wingdings" pitchFamily="2" charset="2"/>
              <a:buChar char="Ø"/>
            </a:pPr>
            <a:r>
              <a:rPr lang="en-US" sz="2400" dirty="0" smtClean="0">
                <a:latin typeface="Times New Roman" pitchFamily="18" charset="0"/>
                <a:cs typeface="Times New Roman" pitchFamily="18" charset="0"/>
              </a:rPr>
              <a:t>Dress material because it is soft, silky and moisture absorbent</a:t>
            </a:r>
            <a:endParaRPr lang="en-US" sz="2400" dirty="0" smtClean="0"/>
          </a:p>
          <a:p>
            <a:pPr>
              <a:buNone/>
            </a:pPr>
            <a:r>
              <a:rPr lang="en-US" sz="2400" b="1" u="sng" dirty="0" smtClean="0">
                <a:latin typeface="Times New Roman" pitchFamily="18" charset="0"/>
                <a:cs typeface="Times New Roman" pitchFamily="18" charset="0"/>
              </a:rPr>
              <a:t>Nylon</a:t>
            </a:r>
          </a:p>
          <a:p>
            <a:pPr>
              <a:buFont typeface="Wingdings" pitchFamily="2" charset="2"/>
              <a:buChar char="Ø"/>
            </a:pPr>
            <a:r>
              <a:rPr lang="en-US" sz="2400" dirty="0" smtClean="0">
                <a:latin typeface="Times New Roman" pitchFamily="18" charset="0"/>
                <a:cs typeface="Times New Roman" pitchFamily="18" charset="0"/>
              </a:rPr>
              <a:t>Swimming wears, ropes, raincoats, seatbelts</a:t>
            </a:r>
          </a:p>
          <a:p>
            <a:pPr lvl="0">
              <a:buFont typeface="Wingdings" pitchFamily="2" charset="2"/>
              <a:buChar char="Ø"/>
            </a:pPr>
            <a:r>
              <a:rPr lang="en-US" sz="2400" dirty="0" smtClean="0">
                <a:latin typeface="Times New Roman" pitchFamily="18" charset="0"/>
                <a:cs typeface="Times New Roman" pitchFamily="18" charset="0"/>
              </a:rPr>
              <a:t>Fishing nets and fishing lines  </a:t>
            </a:r>
            <a:endParaRPr lang="en-US" sz="2400" dirty="0" smtClean="0"/>
          </a:p>
          <a:p>
            <a:pPr>
              <a:buNone/>
            </a:pPr>
            <a:r>
              <a:rPr lang="en-US" sz="2400" b="1" u="sng" dirty="0" smtClean="0">
                <a:latin typeface="Times New Roman" pitchFamily="18" charset="0"/>
                <a:cs typeface="Times New Roman" pitchFamily="18" charset="0"/>
              </a:rPr>
              <a:t>Polyester</a:t>
            </a:r>
          </a:p>
          <a:p>
            <a:pPr lvl="0">
              <a:buFont typeface="Wingdings" pitchFamily="2" charset="2"/>
              <a:buChar char="Ø"/>
            </a:pPr>
            <a:r>
              <a:rPr lang="en-US" sz="2400" dirty="0" smtClean="0">
                <a:latin typeface="Times New Roman" pitchFamily="18" charset="0"/>
                <a:cs typeface="Times New Roman" pitchFamily="18" charset="0"/>
              </a:rPr>
              <a:t>Highly suitable for shirting, suiting, </a:t>
            </a:r>
            <a:r>
              <a:rPr lang="en-US" sz="2400" dirty="0" err="1" smtClean="0">
                <a:latin typeface="Times New Roman" pitchFamily="18" charset="0"/>
                <a:cs typeface="Times New Roman" pitchFamily="18" charset="0"/>
              </a:rPr>
              <a:t>sarees</a:t>
            </a:r>
            <a:r>
              <a:rPr lang="en-US" sz="2400" dirty="0" smtClean="0">
                <a:latin typeface="Times New Roman" pitchFamily="18" charset="0"/>
                <a:cs typeface="Times New Roman" pitchFamily="18" charset="0"/>
              </a:rPr>
              <a:t> and draperies</a:t>
            </a:r>
          </a:p>
          <a:p>
            <a:pPr lvl="0">
              <a:buFont typeface="Wingdings" pitchFamily="2" charset="2"/>
              <a:buChar char="Ø"/>
            </a:pPr>
            <a:r>
              <a:rPr lang="en-US" sz="2400" dirty="0" smtClean="0">
                <a:latin typeface="Times New Roman" pitchFamily="18" charset="0"/>
                <a:cs typeface="Times New Roman" pitchFamily="18" charset="0"/>
              </a:rPr>
              <a:t>Mixed with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glass for </a:t>
            </a:r>
            <a:r>
              <a:rPr lang="en-US" sz="2400" dirty="0" err="1" smtClean="0">
                <a:latin typeface="Times New Roman" pitchFamily="18" charset="0"/>
                <a:cs typeface="Times New Roman" pitchFamily="18" charset="0"/>
              </a:rPr>
              <a:t>moulding</a:t>
            </a:r>
            <a:r>
              <a:rPr lang="en-US" sz="2400" dirty="0" smtClean="0">
                <a:latin typeface="Times New Roman" pitchFamily="18" charset="0"/>
                <a:cs typeface="Times New Roman" pitchFamily="18" charset="0"/>
              </a:rPr>
              <a:t> it into helmets, protective sheets and hulls in boats</a:t>
            </a:r>
          </a:p>
          <a:p>
            <a:pPr>
              <a:buNone/>
            </a:pPr>
            <a:endParaRPr lang="en-US"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Metallic </a:t>
            </a:r>
            <a:r>
              <a:rPr lang="en-US" sz="4000" dirty="0" err="1" smtClean="0">
                <a:latin typeface="Times New Roman" pitchFamily="18" charset="0"/>
                <a:cs typeface="Times New Roman" pitchFamily="18" charset="0"/>
              </a:rPr>
              <a:t>Fibre</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indent="14288" algn="just">
              <a:buFont typeface="Wingdings" pitchFamily="2" charset="2"/>
              <a:buChar char="Ø"/>
            </a:pPr>
            <a:r>
              <a:rPr lang="en-US" sz="2400" dirty="0" smtClean="0">
                <a:latin typeface="Times New Roman" pitchFamily="18" charset="0"/>
                <a:cs typeface="Times New Roman" pitchFamily="18" charset="0"/>
              </a:rPr>
              <a:t>Metallic fibers are composed of metal. Plastic coated metal, metal coated plastic or a film completely rounded by a metal.</a:t>
            </a:r>
            <a:endParaRPr lang="en-GB" sz="2400" dirty="0" smtClean="0">
              <a:latin typeface="Times New Roman" pitchFamily="18" charset="0"/>
              <a:cs typeface="Times New Roman" pitchFamily="18" charset="0"/>
            </a:endParaRPr>
          </a:p>
          <a:p>
            <a:pPr indent="14288" algn="just">
              <a:buFont typeface="Wingdings" pitchFamily="2" charset="2"/>
              <a:buChar char="Ø"/>
            </a:pPr>
            <a:r>
              <a:rPr lang="en-US" sz="2600" dirty="0" smtClean="0">
                <a:latin typeface="Times New Roman" pitchFamily="18" charset="0"/>
                <a:cs typeface="Times New Roman" pitchFamily="18" charset="0"/>
              </a:rPr>
              <a:t>Metallic fibers are primarily used as fashionable lively effects in many textile fabrications as </a:t>
            </a:r>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hand made embroidery tufted rugs etc.</a:t>
            </a:r>
          </a:p>
          <a:p>
            <a:pPr indent="14288" algn="just">
              <a:buFont typeface="Wingdings" pitchFamily="2" charset="2"/>
              <a:buChar char="Ø"/>
            </a:pPr>
            <a:r>
              <a:rPr lang="en-US" sz="2600" dirty="0" smtClean="0">
                <a:latin typeface="Times New Roman" pitchFamily="18" charset="0"/>
                <a:cs typeface="Times New Roman" pitchFamily="18" charset="0"/>
              </a:rPr>
              <a:t>Gold and silver are used for ancient times for the purpose of fabric decorations as yarns.</a:t>
            </a:r>
            <a:endParaRPr lang="en-GB" sz="26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1445216" y="1600200"/>
            <a:ext cx="625356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itchFamily="18" charset="0"/>
                <a:cs typeface="Times New Roman" pitchFamily="18" charset="0"/>
              </a:rPr>
              <a:t>PROPERTIES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93663" lvl="1" indent="-93663" algn="just">
              <a:buFont typeface="Wingdings" pitchFamily="2" charset="2"/>
              <a:buChar char="Ø"/>
            </a:pPr>
            <a:endParaRPr lang="en-GB" sz="26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Metals are generally crystalline in nature and under very cool and rapid conditions they produced amorphous metals.</a:t>
            </a:r>
          </a:p>
          <a:p>
            <a:pPr algn="just">
              <a:buFont typeface="Wingdings" pitchFamily="2" charset="2"/>
              <a:buChar char="Ø"/>
            </a:pPr>
            <a:r>
              <a:rPr lang="en-US" sz="2400" dirty="0" smtClean="0">
                <a:latin typeface="Times New Roman" pitchFamily="18" charset="0"/>
                <a:cs typeface="Times New Roman" pitchFamily="18" charset="0"/>
              </a:rPr>
              <a:t>It should also be avoid from heating because iron melts on heating easily which results in damaging of whole fiber.</a:t>
            </a:r>
          </a:p>
          <a:p>
            <a:pPr algn="just">
              <a:buFont typeface="Wingdings" pitchFamily="2" charset="2"/>
              <a:buChar char="Ø"/>
            </a:pPr>
            <a:r>
              <a:rPr lang="en-US" sz="2400" dirty="0" smtClean="0">
                <a:latin typeface="Times New Roman" pitchFamily="18" charset="0"/>
                <a:cs typeface="Times New Roman" pitchFamily="18" charset="0"/>
              </a:rPr>
              <a:t>The structure of metallic fibers is hard, having minimum elasticity.</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little advantage to stiffness and strength..</a:t>
            </a:r>
          </a:p>
          <a:p>
            <a:pPr algn="just">
              <a:buFont typeface="Wingdings" pitchFamily="2" charset="2"/>
              <a:buChar char="Ø"/>
            </a:pPr>
            <a:r>
              <a:rPr lang="en-GB" sz="2400" dirty="0" smtClean="0">
                <a:latin typeface="Times New Roman" pitchFamily="18" charset="0"/>
                <a:cs typeface="Times New Roman" pitchFamily="18" charset="0"/>
              </a:rPr>
              <a:t>Gains in toughness, wear resistance, reduced thermal distortion.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gn="ctr">
              <a:buNone/>
            </a:pPr>
            <a:r>
              <a:rPr lang="en-US" u="sng" dirty="0" err="1" smtClean="0">
                <a:latin typeface="Times New Roman" pitchFamily="18" charset="0"/>
                <a:cs typeface="Times New Roman" pitchFamily="18" charset="0"/>
              </a:rPr>
              <a:t>Fibre</a:t>
            </a:r>
            <a:endParaRPr lang="en-US" u="sng"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Natural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Synthetic </a:t>
            </a:r>
            <a:r>
              <a:rPr lang="en-US" dirty="0" err="1" smtClean="0">
                <a:latin typeface="Times New Roman" pitchFamily="18" charset="0"/>
                <a:cs typeface="Times New Roman" pitchFamily="18" charset="0"/>
              </a:rPr>
              <a:t>Fibre</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err="1" smtClean="0">
                <a:latin typeface="Times New Roman" pitchFamily="18" charset="0"/>
                <a:cs typeface="Times New Roman" pitchFamily="18" charset="0"/>
              </a:rPr>
              <a:t>Ex:Cellulose,Jute,Coir</a:t>
            </a:r>
            <a:r>
              <a:rPr lang="en-US" sz="2400" dirty="0" smtClean="0">
                <a:latin typeface="Times New Roman" pitchFamily="18" charset="0"/>
                <a:cs typeface="Times New Roman" pitchFamily="18" charset="0"/>
              </a:rPr>
              <a:t> etc..,          Glass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etc..,</a:t>
            </a:r>
          </a:p>
        </p:txBody>
      </p:sp>
      <p:cxnSp>
        <p:nvCxnSpPr>
          <p:cNvPr id="5" name="Straight Arrow Connector 4"/>
          <p:cNvCxnSpPr/>
          <p:nvPr/>
        </p:nvCxnSpPr>
        <p:spPr>
          <a:xfrm>
            <a:off x="4499992" y="908720"/>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971600" y="1268760"/>
            <a:ext cx="0"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7380312" y="1268760"/>
            <a:ext cx="0"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619672" y="2708920"/>
            <a:ext cx="0"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7380312" y="2780928"/>
            <a:ext cx="0"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971600" y="1268760"/>
            <a:ext cx="6408712"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itchFamily="18" charset="0"/>
                <a:cs typeface="Times New Roman" pitchFamily="18" charset="0"/>
              </a:rPr>
              <a:t>APPLICATION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GB" sz="2400" dirty="0" smtClean="0">
                <a:latin typeface="Times New Roman" pitchFamily="18" charset="0"/>
                <a:cs typeface="Times New Roman" pitchFamily="18" charset="0"/>
              </a:rPr>
              <a:t>Boron-fibre/aluminium used in aerospace.</a:t>
            </a:r>
          </a:p>
          <a:p>
            <a:pPr>
              <a:buFont typeface="Wingdings" pitchFamily="2" charset="2"/>
              <a:buChar char="Ø"/>
            </a:pPr>
            <a:r>
              <a:rPr lang="en-US" sz="2400" dirty="0" smtClean="0">
                <a:latin typeface="Times New Roman" pitchFamily="18" charset="0"/>
                <a:cs typeface="Times New Roman" pitchFamily="18" charset="0"/>
              </a:rPr>
              <a:t>Stainless steel and other metals fibers are also used for communication purposes in the form of telephone lines and television cables lines.</a:t>
            </a:r>
          </a:p>
          <a:p>
            <a:pPr>
              <a:buFont typeface="Wingdings" pitchFamily="2" charset="2"/>
              <a:buChar char="Ø"/>
            </a:pPr>
            <a:r>
              <a:rPr lang="en-US" sz="2400" dirty="0" smtClean="0">
                <a:latin typeface="Times New Roman" pitchFamily="18" charset="0"/>
                <a:cs typeface="Times New Roman" pitchFamily="18" charset="0"/>
              </a:rPr>
              <a:t>They are also used in missile nose.</a:t>
            </a:r>
            <a:endParaRPr lang="en-US" sz="2400" dirty="0">
              <a:latin typeface="Times New Roman" pitchFamily="18" charset="0"/>
              <a:cs typeface="Times New Roman" pitchFamily="18" charset="0"/>
            </a:endParaRPr>
          </a:p>
        </p:txBody>
      </p:sp>
      <p:pic>
        <p:nvPicPr>
          <p:cNvPr id="4" name="Picture 3" descr="Untitled.png"/>
          <p:cNvPicPr>
            <a:picLocks noChangeAspect="1"/>
          </p:cNvPicPr>
          <p:nvPr/>
        </p:nvPicPr>
        <p:blipFill>
          <a:blip r:embed="rId2" cstate="print"/>
          <a:stretch>
            <a:fillRect/>
          </a:stretch>
        </p:blipFill>
        <p:spPr>
          <a:xfrm>
            <a:off x="1403648" y="4149080"/>
            <a:ext cx="5328592" cy="241008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411162"/>
          </a:xfrm>
        </p:spPr>
        <p:txBody>
          <a:bodyPr>
            <a:normAutofit fontScale="90000"/>
          </a:bodyPr>
          <a:lstStyle/>
          <a:p>
            <a:pPr algn="l" eaLnBrk="1" hangingPunct="1"/>
            <a:r>
              <a:rPr lang="en-AU" sz="3600" dirty="0" smtClean="0">
                <a:latin typeface="Times New Roman" pitchFamily="18" charset="0"/>
                <a:cs typeface="Times New Roman" pitchFamily="18" charset="0"/>
              </a:rPr>
              <a:t>Lubricants or Flow Promoters</a:t>
            </a:r>
          </a:p>
        </p:txBody>
      </p:sp>
      <p:sp>
        <p:nvSpPr>
          <p:cNvPr id="17411" name="Rectangle 3"/>
          <p:cNvSpPr>
            <a:spLocks noGrp="1" noChangeArrowheads="1"/>
          </p:cNvSpPr>
          <p:nvPr>
            <p:ph idx="1"/>
          </p:nvPr>
        </p:nvSpPr>
        <p:spPr>
          <a:xfrm>
            <a:off x="304800" y="914400"/>
            <a:ext cx="8642350" cy="5562600"/>
          </a:xfrm>
        </p:spPr>
        <p:txBody>
          <a:bodyPr>
            <a:normAutofit/>
          </a:bodyPr>
          <a:lstStyle/>
          <a:p>
            <a:pPr marL="447675" indent="-447675" eaLnBrk="1" hangingPunct="1">
              <a:lnSpc>
                <a:spcPct val="90000"/>
              </a:lnSpc>
              <a:buNone/>
            </a:pPr>
            <a:r>
              <a:rPr lang="en-AU" sz="2400" b="1" u="sng" dirty="0" smtClean="0">
                <a:latin typeface="Times New Roman" pitchFamily="18" charset="0"/>
                <a:cs typeface="Times New Roman" pitchFamily="18" charset="0"/>
              </a:rPr>
              <a:t>Functions :-</a:t>
            </a:r>
          </a:p>
          <a:p>
            <a:pPr marL="447675" indent="-447675" eaLnBrk="1" hangingPunct="1">
              <a:lnSpc>
                <a:spcPct val="90000"/>
              </a:lnSpc>
              <a:buFont typeface="Wingdings" pitchFamily="2" charset="2"/>
              <a:buChar char="Ø"/>
            </a:pPr>
            <a:r>
              <a:rPr lang="en-AU" sz="2400" dirty="0" smtClean="0">
                <a:latin typeface="Times New Roman" pitchFamily="18" charset="0"/>
                <a:cs typeface="Times New Roman" pitchFamily="18" charset="0"/>
              </a:rPr>
              <a:t>To reduce friction between the material and the processing equipment. ( Adhesive forces)</a:t>
            </a:r>
          </a:p>
          <a:p>
            <a:pPr marL="447675" indent="-447675" eaLnBrk="1" hangingPunct="1">
              <a:lnSpc>
                <a:spcPct val="90000"/>
              </a:lnSpc>
              <a:buFont typeface="Wingdings" pitchFamily="2" charset="2"/>
              <a:buChar char="Ø"/>
            </a:pPr>
            <a:r>
              <a:rPr lang="en-AU" sz="2400" dirty="0" smtClean="0">
                <a:latin typeface="Times New Roman" pitchFamily="18" charset="0"/>
                <a:cs typeface="Times New Roman" pitchFamily="18" charset="0"/>
              </a:rPr>
              <a:t>To reduce heat &amp; wear between two surfaces either between the polymer molecules or between the polymeric material and the equipment.</a:t>
            </a:r>
          </a:p>
          <a:p>
            <a:pPr marL="447675" indent="-447675" eaLnBrk="1" hangingPunct="1">
              <a:lnSpc>
                <a:spcPct val="90000"/>
              </a:lnSpc>
              <a:buFont typeface="Wingdings" pitchFamily="2" charset="2"/>
              <a:buChar char="Ø"/>
            </a:pPr>
            <a:r>
              <a:rPr lang="en-AU" sz="2400" dirty="0" smtClean="0">
                <a:latin typeface="Times New Roman" pitchFamily="18" charset="0"/>
                <a:cs typeface="Times New Roman" pitchFamily="18" charset="0"/>
              </a:rPr>
              <a:t>Reduces thermal degradation of the polymer.</a:t>
            </a:r>
          </a:p>
          <a:p>
            <a:pPr marL="447675" indent="-447675" eaLnBrk="1" hangingPunct="1">
              <a:lnSpc>
                <a:spcPct val="90000"/>
              </a:lnSpc>
              <a:buFont typeface="Wingdings" pitchFamily="2" charset="2"/>
              <a:buChar char="Ø"/>
            </a:pPr>
            <a:r>
              <a:rPr lang="en-AU" sz="2400" dirty="0" smtClean="0">
                <a:latin typeface="Times New Roman" pitchFamily="18" charset="0"/>
                <a:cs typeface="Times New Roman" pitchFamily="18" charset="0"/>
              </a:rPr>
              <a:t>Modifies flow characteristics.</a:t>
            </a:r>
          </a:p>
          <a:p>
            <a:pPr marL="447675" indent="-447675" eaLnBrk="1" hangingPunct="1">
              <a:lnSpc>
                <a:spcPct val="90000"/>
              </a:lnSpc>
              <a:buFont typeface="Wingdings" pitchFamily="2" charset="2"/>
              <a:buChar char="Ø"/>
            </a:pPr>
            <a:r>
              <a:rPr lang="en-AU" sz="2400" dirty="0" smtClean="0">
                <a:latin typeface="Times New Roman" pitchFamily="18" charset="0"/>
                <a:cs typeface="Times New Roman" pitchFamily="18" charset="0"/>
              </a:rPr>
              <a:t>Homogenous the polymer melt with other polymer additives.</a:t>
            </a:r>
          </a:p>
          <a:p>
            <a:pPr marL="447675" indent="-447675" eaLnBrk="1" hangingPunct="1">
              <a:lnSpc>
                <a:spcPct val="90000"/>
              </a:lnSpc>
              <a:buFont typeface="Wingdings" pitchFamily="2" charset="2"/>
              <a:buChar char="Ø"/>
            </a:pPr>
            <a:r>
              <a:rPr lang="en-AU" sz="2400" dirty="0" smtClean="0">
                <a:latin typeface="Times New Roman" pitchFamily="18" charset="0"/>
                <a:cs typeface="Times New Roman" pitchFamily="18" charset="0"/>
              </a:rPr>
              <a:t>To prevent the plastic from sticking to the mould surface during processing.</a:t>
            </a:r>
          </a:p>
          <a:p>
            <a:pPr marL="447675" indent="-447675" eaLnBrk="1" hangingPunct="1">
              <a:lnSpc>
                <a:spcPct val="90000"/>
              </a:lnSpc>
              <a:buNone/>
            </a:pPr>
            <a:r>
              <a:rPr lang="en-AU" sz="2400" b="1" dirty="0" smtClean="0">
                <a:latin typeface="Times New Roman" pitchFamily="18" charset="0"/>
                <a:cs typeface="Times New Roman" pitchFamily="18" charset="0"/>
              </a:rPr>
              <a:t>TYPES:</a:t>
            </a:r>
          </a:p>
          <a:p>
            <a:pPr marL="357188" lvl="1" indent="-357188">
              <a:buFont typeface="Wingdings" pitchFamily="2" charset="2"/>
              <a:buChar char="Ø"/>
            </a:pPr>
            <a:r>
              <a:rPr lang="en-AU" sz="2400" dirty="0" smtClean="0">
                <a:latin typeface="Times New Roman" pitchFamily="18" charset="0"/>
                <a:cs typeface="Times New Roman" pitchFamily="18" charset="0"/>
              </a:rPr>
              <a:t>External Lubricants(Metal </a:t>
            </a:r>
            <a:r>
              <a:rPr lang="en-AU" sz="2400" dirty="0" err="1" smtClean="0">
                <a:latin typeface="Times New Roman" pitchFamily="18" charset="0"/>
                <a:cs typeface="Times New Roman" pitchFamily="18" charset="0"/>
              </a:rPr>
              <a:t>Stearates</a:t>
            </a:r>
            <a:r>
              <a:rPr lang="en-AU" sz="2400" dirty="0" smtClean="0">
                <a:latin typeface="Times New Roman" pitchFamily="18" charset="0"/>
                <a:cs typeface="Times New Roman" pitchFamily="18" charset="0"/>
              </a:rPr>
              <a:t>, Zinc </a:t>
            </a:r>
            <a:r>
              <a:rPr lang="en-AU" sz="2400" dirty="0" err="1" smtClean="0">
                <a:latin typeface="Times New Roman" pitchFamily="18" charset="0"/>
                <a:cs typeface="Times New Roman" pitchFamily="18" charset="0"/>
              </a:rPr>
              <a:t>Stearates</a:t>
            </a:r>
            <a:r>
              <a:rPr lang="en-AU" sz="2400" dirty="0" smtClean="0">
                <a:latin typeface="Times New Roman" pitchFamily="18" charset="0"/>
                <a:cs typeface="Times New Roman" pitchFamily="18" charset="0"/>
              </a:rPr>
              <a:t>)</a:t>
            </a:r>
          </a:p>
          <a:p>
            <a:pPr marL="350838" indent="-350838">
              <a:buFont typeface="Wingdings" pitchFamily="2" charset="2"/>
              <a:buChar char="Ø"/>
            </a:pPr>
            <a:r>
              <a:rPr lang="en-AU" sz="2400" dirty="0" smtClean="0">
                <a:latin typeface="Times New Roman" pitchFamily="18" charset="0"/>
                <a:cs typeface="Times New Roman" pitchFamily="18" charset="0"/>
              </a:rPr>
              <a:t>Internal Lubricants(Amine Waxes, Ester Derivatives )</a:t>
            </a:r>
          </a:p>
          <a:p>
            <a:pPr marL="447675" indent="-447675">
              <a:buFont typeface="Wingdings" pitchFamily="2" charset="2"/>
              <a:buChar char="Ø"/>
            </a:pPr>
            <a:endParaRPr lang="en-AU" sz="2400" dirty="0" smtClean="0">
              <a:latin typeface="Times New Roman" pitchFamily="18" charset="0"/>
              <a:cs typeface="Times New Roman" pitchFamily="18" charset="0"/>
            </a:endParaRPr>
          </a:p>
          <a:p>
            <a:pPr marL="447675" indent="-447675" eaLnBrk="1" hangingPunct="1">
              <a:lnSpc>
                <a:spcPct val="90000"/>
              </a:lnSpc>
              <a:buNone/>
            </a:pPr>
            <a:endParaRPr lang="en-AU"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29600" cy="1081088"/>
          </a:xfrm>
        </p:spPr>
        <p:txBody>
          <a:bodyPr/>
          <a:lstStyle/>
          <a:p>
            <a:pPr algn="l" eaLnBrk="1" hangingPunct="1"/>
            <a:r>
              <a:rPr lang="en-AU" sz="4800" dirty="0" smtClean="0">
                <a:latin typeface="Times New Roman" pitchFamily="18" charset="0"/>
                <a:cs typeface="Times New Roman" pitchFamily="18" charset="0"/>
              </a:rPr>
              <a:t>Plasticizers or softeners</a:t>
            </a:r>
          </a:p>
        </p:txBody>
      </p:sp>
      <p:sp>
        <p:nvSpPr>
          <p:cNvPr id="24579" name="Rectangle 3"/>
          <p:cNvSpPr>
            <a:spLocks noGrp="1" noChangeArrowheads="1"/>
          </p:cNvSpPr>
          <p:nvPr>
            <p:ph idx="1"/>
          </p:nvPr>
        </p:nvSpPr>
        <p:spPr>
          <a:xfrm>
            <a:off x="323850" y="1124744"/>
            <a:ext cx="8569325" cy="5399881"/>
          </a:xfrm>
        </p:spPr>
        <p:txBody>
          <a:bodyPr>
            <a:normAutofit/>
          </a:bodyPr>
          <a:lstStyle/>
          <a:p>
            <a:pPr algn="just" eaLnBrk="1" hangingPunct="1">
              <a:buFont typeface="Wingdings" pitchFamily="2" charset="2"/>
              <a:buChar char="Ø"/>
            </a:pPr>
            <a:r>
              <a:rPr lang="en-AU" sz="2400" dirty="0" smtClean="0">
                <a:latin typeface="Times New Roman" pitchFamily="18" charset="0"/>
                <a:cs typeface="Times New Roman" pitchFamily="18" charset="0"/>
              </a:rPr>
              <a:t>Improve process ability by reducing </a:t>
            </a:r>
            <a:r>
              <a:rPr lang="en-AU" sz="2400" dirty="0" err="1" smtClean="0">
                <a:latin typeface="Times New Roman" pitchFamily="18" charset="0"/>
                <a:cs typeface="Times New Roman" pitchFamily="18" charset="0"/>
              </a:rPr>
              <a:t>T</a:t>
            </a:r>
            <a:r>
              <a:rPr lang="en-AU" sz="2400" baseline="-25000" dirty="0" err="1" smtClean="0">
                <a:latin typeface="Times New Roman" pitchFamily="18" charset="0"/>
                <a:cs typeface="Times New Roman" pitchFamily="18" charset="0"/>
              </a:rPr>
              <a:t>g</a:t>
            </a:r>
            <a:r>
              <a:rPr lang="en-AU" sz="2400" baseline="-25000" dirty="0" smtClean="0">
                <a:latin typeface="Times New Roman" pitchFamily="18" charset="0"/>
                <a:cs typeface="Times New Roman" pitchFamily="18" charset="0"/>
              </a:rPr>
              <a:t>.</a:t>
            </a:r>
          </a:p>
          <a:p>
            <a:pPr algn="just" eaLnBrk="1" hangingPunct="1">
              <a:buFont typeface="Wingdings" pitchFamily="2" charset="2"/>
              <a:buChar char="Ø"/>
            </a:pPr>
            <a:r>
              <a:rPr lang="en-AU" sz="2400" dirty="0" smtClean="0">
                <a:latin typeface="Times New Roman" pitchFamily="18" charset="0"/>
                <a:cs typeface="Times New Roman" pitchFamily="18" charset="0"/>
              </a:rPr>
              <a:t>These are high boiling non-volatile solvents..</a:t>
            </a:r>
          </a:p>
          <a:p>
            <a:pPr algn="just" eaLnBrk="1" hangingPunct="1">
              <a:buFont typeface="Wingdings" pitchFamily="2" charset="2"/>
              <a:buChar char="Ø"/>
            </a:pPr>
            <a:r>
              <a:rPr lang="en-AU" sz="2400" dirty="0" smtClean="0">
                <a:latin typeface="Times New Roman" pitchFamily="18" charset="0"/>
                <a:cs typeface="Times New Roman" pitchFamily="18" charset="0"/>
              </a:rPr>
              <a:t>Reduce internal friction between polymer chain.</a:t>
            </a:r>
          </a:p>
          <a:p>
            <a:pPr algn="just">
              <a:buNone/>
            </a:pPr>
            <a:r>
              <a:rPr lang="en-AU" sz="2400" b="1" u="sng" dirty="0" smtClean="0">
                <a:latin typeface="Times New Roman" pitchFamily="18" charset="0"/>
                <a:cs typeface="Times New Roman" pitchFamily="18" charset="0"/>
              </a:rPr>
              <a:t>Effect of Plasticizers</a:t>
            </a:r>
          </a:p>
          <a:p>
            <a:pPr>
              <a:buFont typeface="Wingdings" pitchFamily="2" charset="2"/>
              <a:buChar char="Ø"/>
            </a:pPr>
            <a:r>
              <a:rPr lang="en-AU" sz="2400" dirty="0" smtClean="0">
                <a:latin typeface="Times New Roman" pitchFamily="18" charset="0"/>
                <a:cs typeface="Times New Roman" pitchFamily="18" charset="0"/>
              </a:rPr>
              <a:t>Easy melt</a:t>
            </a:r>
          </a:p>
          <a:p>
            <a:pPr>
              <a:buFont typeface="Wingdings" pitchFamily="2" charset="2"/>
              <a:buChar char="Ø"/>
            </a:pPr>
            <a:r>
              <a:rPr lang="en-AU" sz="2400" dirty="0" smtClean="0">
                <a:latin typeface="Times New Roman" pitchFamily="18" charset="0"/>
                <a:cs typeface="Times New Roman" pitchFamily="18" charset="0"/>
              </a:rPr>
              <a:t>Improve flexibility</a:t>
            </a:r>
          </a:p>
          <a:p>
            <a:pPr>
              <a:buFont typeface="Wingdings" pitchFamily="2" charset="2"/>
              <a:buChar char="Ø"/>
            </a:pPr>
            <a:r>
              <a:rPr lang="en-AU" sz="2400" dirty="0" smtClean="0">
                <a:latin typeface="Times New Roman" pitchFamily="18" charset="0"/>
                <a:cs typeface="Times New Roman" pitchFamily="18" charset="0"/>
              </a:rPr>
              <a:t>Increase Softness and Flexibility.</a:t>
            </a:r>
          </a:p>
          <a:p>
            <a:pPr>
              <a:buFont typeface="Wingdings" pitchFamily="2" charset="2"/>
              <a:buChar char="Ø"/>
            </a:pPr>
            <a:r>
              <a:rPr lang="en-AU" sz="2400" dirty="0" smtClean="0">
                <a:latin typeface="Times New Roman" pitchFamily="18" charset="0"/>
                <a:cs typeface="Times New Roman" pitchFamily="18" charset="0"/>
              </a:rPr>
              <a:t>Improve Process ability.</a:t>
            </a:r>
          </a:p>
          <a:p>
            <a:pPr algn="just">
              <a:buNone/>
            </a:pPr>
            <a:r>
              <a:rPr lang="en-AU" sz="2400" b="1" u="sng" dirty="0" smtClean="0">
                <a:latin typeface="Times New Roman" pitchFamily="18" charset="0"/>
                <a:cs typeface="Times New Roman" pitchFamily="18" charset="0"/>
              </a:rPr>
              <a:t>TYPES:</a:t>
            </a:r>
          </a:p>
          <a:p>
            <a:pPr algn="just">
              <a:buFont typeface="Wingdings" pitchFamily="2" charset="2"/>
              <a:buChar char="Ø"/>
            </a:pPr>
            <a:r>
              <a:rPr lang="en-AU" sz="2400" dirty="0" smtClean="0">
                <a:latin typeface="Times New Roman" pitchFamily="18" charset="0"/>
                <a:cs typeface="Times New Roman" pitchFamily="18" charset="0"/>
              </a:rPr>
              <a:t>Primary(Phthalates – Di-</a:t>
            </a:r>
            <a:r>
              <a:rPr lang="en-AU" sz="2400" dirty="0" err="1" smtClean="0">
                <a:latin typeface="Times New Roman" pitchFamily="18" charset="0"/>
                <a:cs typeface="Times New Roman" pitchFamily="18" charset="0"/>
              </a:rPr>
              <a:t>Octyl</a:t>
            </a:r>
            <a:r>
              <a:rPr lang="en-AU" sz="2400" dirty="0" smtClean="0">
                <a:latin typeface="Times New Roman" pitchFamily="18" charset="0"/>
                <a:cs typeface="Times New Roman" pitchFamily="18" charset="0"/>
              </a:rPr>
              <a:t> Phthalate (DOP)</a:t>
            </a:r>
          </a:p>
          <a:p>
            <a:pPr marL="342900" lvl="1" indent="-342900">
              <a:buFont typeface="Wingdings" pitchFamily="2" charset="2"/>
              <a:buChar char="Ø"/>
            </a:pPr>
            <a:r>
              <a:rPr lang="en-AU" sz="2400" dirty="0" smtClean="0">
                <a:latin typeface="Times New Roman" pitchFamily="18" charset="0"/>
                <a:cs typeface="Times New Roman" pitchFamily="18" charset="0"/>
              </a:rPr>
              <a:t>Secondary(Adipic Acid Polyesters)</a:t>
            </a:r>
          </a:p>
          <a:p>
            <a:pPr>
              <a:buNone/>
            </a:pPr>
            <a:endParaRPr lang="en-AU" sz="2400" dirty="0" smtClean="0">
              <a:latin typeface="Times New Roman" pitchFamily="18" charset="0"/>
              <a:cs typeface="Times New Roman" pitchFamily="18" charset="0"/>
            </a:endParaRPr>
          </a:p>
        </p:txBody>
      </p:sp>
      <p:sp>
        <p:nvSpPr>
          <p:cNvPr id="24580" name="Rectangle 5"/>
          <p:cNvSpPr>
            <a:spLocks noChangeArrowheads="1"/>
          </p:cNvSpPr>
          <p:nvPr/>
        </p:nvSpPr>
        <p:spPr bwMode="auto">
          <a:xfrm>
            <a:off x="2339975" y="3500438"/>
            <a:ext cx="6500813" cy="2952750"/>
          </a:xfrm>
          <a:prstGeom prst="rect">
            <a:avLst/>
          </a:prstGeom>
          <a:noFill/>
          <a:ln w="9525">
            <a:noFill/>
            <a:miter lim="800000"/>
            <a:headEnd/>
            <a:tailEnd/>
          </a:ln>
        </p:spPr>
        <p:txBody>
          <a:bodyPr/>
          <a:lstStyle/>
          <a:p>
            <a:pPr marL="622300" indent="-622300">
              <a:spcBef>
                <a:spcPct val="20000"/>
              </a:spcBef>
              <a:buFontTx/>
              <a:buChar char="•"/>
            </a:pPr>
            <a:endParaRPr lang="en-US" sz="320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827088" y="333375"/>
            <a:ext cx="7772400" cy="1470025"/>
          </a:xfrm>
        </p:spPr>
        <p:txBody>
          <a:bodyPr/>
          <a:lstStyle/>
          <a:p>
            <a:pPr algn="l" eaLnBrk="1" hangingPunct="1"/>
            <a:r>
              <a:rPr lang="en-AU" dirty="0" smtClean="0">
                <a:latin typeface="Times New Roman" pitchFamily="18" charset="0"/>
                <a:cs typeface="Times New Roman" pitchFamily="18" charset="0"/>
              </a:rPr>
              <a:t>Coupling Agents</a:t>
            </a:r>
          </a:p>
        </p:txBody>
      </p:sp>
      <p:sp>
        <p:nvSpPr>
          <p:cNvPr id="39939" name="Rectangle 5"/>
          <p:cNvSpPr>
            <a:spLocks noGrp="1" noChangeArrowheads="1"/>
          </p:cNvSpPr>
          <p:nvPr>
            <p:ph type="subTitle" idx="1"/>
          </p:nvPr>
        </p:nvSpPr>
        <p:spPr>
          <a:xfrm>
            <a:off x="323850" y="1700213"/>
            <a:ext cx="8351838" cy="1500187"/>
          </a:xfrm>
        </p:spPr>
        <p:txBody>
          <a:bodyPr>
            <a:normAutofit/>
          </a:bodyPr>
          <a:lstStyle/>
          <a:p>
            <a:pPr algn="just" eaLnBrk="1" hangingPunct="1"/>
            <a:r>
              <a:rPr lang="en-AU" sz="2400" dirty="0" smtClean="0">
                <a:solidFill>
                  <a:schemeClr val="tx1"/>
                </a:solidFill>
                <a:latin typeface="Times New Roman" pitchFamily="18" charset="0"/>
                <a:cs typeface="Times New Roman" pitchFamily="18" charset="0"/>
              </a:rPr>
              <a:t>These are used to increase the adhesion between polymer &amp; filler, </a:t>
            </a:r>
            <a:r>
              <a:rPr lang="en-AU" sz="2400" dirty="0" err="1" smtClean="0">
                <a:solidFill>
                  <a:schemeClr val="tx1"/>
                </a:solidFill>
                <a:latin typeface="Times New Roman" pitchFamily="18" charset="0"/>
                <a:cs typeface="Times New Roman" pitchFamily="18" charset="0"/>
              </a:rPr>
              <a:t>fiber</a:t>
            </a:r>
            <a:r>
              <a:rPr lang="en-AU" sz="2400" dirty="0" smtClean="0">
                <a:solidFill>
                  <a:schemeClr val="tx1"/>
                </a:solidFill>
                <a:latin typeface="Times New Roman" pitchFamily="18" charset="0"/>
                <a:cs typeface="Times New Roman" pitchFamily="18" charset="0"/>
              </a:rPr>
              <a:t> by covalent bonds.</a:t>
            </a:r>
          </a:p>
        </p:txBody>
      </p:sp>
      <p:sp>
        <p:nvSpPr>
          <p:cNvPr id="39940" name="Rectangle 6"/>
          <p:cNvSpPr>
            <a:spLocks noChangeArrowheads="1"/>
          </p:cNvSpPr>
          <p:nvPr/>
        </p:nvSpPr>
        <p:spPr bwMode="auto">
          <a:xfrm>
            <a:off x="395536" y="2564904"/>
            <a:ext cx="8351837" cy="2400300"/>
          </a:xfrm>
          <a:prstGeom prst="rect">
            <a:avLst/>
          </a:prstGeom>
          <a:noFill/>
          <a:ln w="9525">
            <a:noFill/>
            <a:miter lim="800000"/>
            <a:headEnd/>
            <a:tailEnd/>
          </a:ln>
        </p:spPr>
        <p:txBody>
          <a:bodyPr/>
          <a:lstStyle/>
          <a:p>
            <a:pPr>
              <a:spcBef>
                <a:spcPct val="20000"/>
              </a:spcBef>
            </a:pPr>
            <a:r>
              <a:rPr lang="en-AU" sz="2400" dirty="0">
                <a:latin typeface="Times New Roman" pitchFamily="18" charset="0"/>
                <a:cs typeface="Times New Roman" pitchFamily="18" charset="0"/>
              </a:rPr>
              <a:t>Ex: </a:t>
            </a:r>
            <a:endParaRPr lang="en-AU" sz="2400" dirty="0" smtClean="0">
              <a:latin typeface="Times New Roman" pitchFamily="18" charset="0"/>
              <a:cs typeface="Times New Roman" pitchFamily="18" charset="0"/>
            </a:endParaRPr>
          </a:p>
          <a:p>
            <a:pPr>
              <a:spcBef>
                <a:spcPct val="20000"/>
              </a:spcBef>
              <a:buFont typeface="Wingdings" pitchFamily="2" charset="2"/>
              <a:buChar char="Ø"/>
            </a:pPr>
            <a:r>
              <a:rPr lang="en-AU" sz="2400" dirty="0" err="1" smtClean="0">
                <a:latin typeface="Times New Roman" pitchFamily="18" charset="0"/>
                <a:cs typeface="Times New Roman" pitchFamily="18" charset="0"/>
              </a:rPr>
              <a:t>Methacrylato</a:t>
            </a:r>
            <a:r>
              <a:rPr lang="en-AU" sz="2400" dirty="0" smtClean="0">
                <a:latin typeface="Times New Roman" pitchFamily="18" charset="0"/>
                <a:cs typeface="Times New Roman" pitchFamily="18" charset="0"/>
              </a:rPr>
              <a:t>-chromo </a:t>
            </a:r>
            <a:r>
              <a:rPr lang="en-AU" sz="2400" dirty="0">
                <a:latin typeface="Times New Roman" pitchFamily="18" charset="0"/>
                <a:cs typeface="Times New Roman" pitchFamily="18" charset="0"/>
              </a:rPr>
              <a:t>chloride used for glass fibres &amp; Polyester </a:t>
            </a:r>
            <a:r>
              <a:rPr lang="en-AU" sz="2400" dirty="0" smtClean="0">
                <a:latin typeface="Times New Roman" pitchFamily="18" charset="0"/>
                <a:cs typeface="Times New Roman" pitchFamily="18" charset="0"/>
              </a:rPr>
              <a:t>resin</a:t>
            </a:r>
          </a:p>
          <a:p>
            <a:pPr>
              <a:spcBef>
                <a:spcPct val="20000"/>
              </a:spcBef>
              <a:buFont typeface="Wingdings" pitchFamily="2" charset="2"/>
              <a:buChar char="Ø"/>
            </a:pPr>
            <a:r>
              <a:rPr lang="en-AU" sz="2400" dirty="0" err="1" smtClean="0">
                <a:latin typeface="Times New Roman" pitchFamily="18" charset="0"/>
                <a:cs typeface="Times New Roman" pitchFamily="18" charset="0"/>
              </a:rPr>
              <a:t>Organosilanes</a:t>
            </a:r>
            <a:r>
              <a:rPr lang="en-AU" sz="2400" dirty="0" smtClean="0">
                <a:latin typeface="Times New Roman" pitchFamily="18" charset="0"/>
                <a:cs typeface="Times New Roman" pitchFamily="18" charset="0"/>
              </a:rPr>
              <a:t> </a:t>
            </a:r>
            <a:r>
              <a:rPr lang="en-AU" sz="2400" dirty="0">
                <a:latin typeface="Times New Roman" pitchFamily="18" charset="0"/>
                <a:cs typeface="Times New Roman" pitchFamily="18" charset="0"/>
              </a:rPr>
              <a:t>are used for PVC , ABS and PA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9552" y="188640"/>
            <a:ext cx="7772400" cy="1470025"/>
          </a:xfrm>
        </p:spPr>
        <p:txBody>
          <a:bodyPr/>
          <a:lstStyle/>
          <a:p>
            <a:r>
              <a:rPr lang="en-US" dirty="0" err="1" smtClean="0"/>
              <a:t>Nanoscale</a:t>
            </a:r>
            <a:r>
              <a:rPr lang="en-US" dirty="0" smtClean="0"/>
              <a:t> Fillers</a:t>
            </a:r>
            <a:endParaRPr lang="en-US" dirty="0"/>
          </a:p>
        </p:txBody>
      </p:sp>
      <p:sp>
        <p:nvSpPr>
          <p:cNvPr id="6" name="Subtitle 5"/>
          <p:cNvSpPr>
            <a:spLocks noGrp="1"/>
          </p:cNvSpPr>
          <p:nvPr>
            <p:ph type="subTitle" idx="1"/>
          </p:nvPr>
        </p:nvSpPr>
        <p:spPr>
          <a:xfrm>
            <a:off x="323528" y="1340768"/>
            <a:ext cx="8568952" cy="4968552"/>
          </a:xfrm>
        </p:spPr>
        <p:txBody>
          <a:bodyPr>
            <a:noAutofit/>
          </a:bodyPr>
          <a:lstStyle/>
          <a:p>
            <a:pPr algn="just"/>
            <a:endParaRPr lang="en-US" sz="2400" dirty="0" smtClean="0">
              <a:solidFill>
                <a:schemeClr val="tx1"/>
              </a:solidFill>
              <a:latin typeface="Times New Roman" pitchFamily="18" charset="0"/>
              <a:cs typeface="Times New Roman" pitchFamily="18" charset="0"/>
            </a:endParaRPr>
          </a:p>
          <a:p>
            <a:pPr algn="just"/>
            <a:r>
              <a:rPr lang="en-US" sz="2400" dirty="0" err="1" smtClean="0">
                <a:solidFill>
                  <a:schemeClr val="tx1"/>
                </a:solidFill>
                <a:latin typeface="Times New Roman" pitchFamily="18" charset="0"/>
                <a:cs typeface="Times New Roman" pitchFamily="18" charset="0"/>
              </a:rPr>
              <a:t>Nanoscale</a:t>
            </a:r>
            <a:r>
              <a:rPr lang="en-US" sz="2400" dirty="0" smtClean="0">
                <a:solidFill>
                  <a:schemeClr val="tx1"/>
                </a:solidFill>
                <a:latin typeface="Times New Roman" pitchFamily="18" charset="0"/>
                <a:cs typeface="Times New Roman" pitchFamily="18" charset="0"/>
              </a:rPr>
              <a:t> fillers come in many shapes and sizes. For ease of discussion, we </a:t>
            </a:r>
            <a:r>
              <a:rPr lang="en-US" sz="2400" dirty="0" smtClean="0">
                <a:solidFill>
                  <a:schemeClr val="tx1"/>
                </a:solidFill>
                <a:latin typeface="Times New Roman" pitchFamily="18" charset="0"/>
                <a:cs typeface="Times New Roman" pitchFamily="18" charset="0"/>
              </a:rPr>
              <a:t>have grouped </a:t>
            </a:r>
            <a:r>
              <a:rPr lang="en-US" sz="2400" dirty="0" err="1" smtClean="0">
                <a:solidFill>
                  <a:schemeClr val="tx1"/>
                </a:solidFill>
                <a:latin typeface="Times New Roman" pitchFamily="18" charset="0"/>
                <a:cs typeface="Times New Roman" pitchFamily="18" charset="0"/>
              </a:rPr>
              <a:t>nanofillers</a:t>
            </a:r>
            <a:r>
              <a:rPr lang="en-US" sz="2400" dirty="0" smtClean="0">
                <a:solidFill>
                  <a:schemeClr val="tx1"/>
                </a:solidFill>
                <a:latin typeface="Times New Roman" pitchFamily="18" charset="0"/>
                <a:cs typeface="Times New Roman" pitchFamily="18" charset="0"/>
              </a:rPr>
              <a:t> into three </a:t>
            </a:r>
            <a:r>
              <a:rPr lang="en-US" sz="2400" dirty="0" smtClean="0">
                <a:solidFill>
                  <a:schemeClr val="tx1"/>
                </a:solidFill>
                <a:latin typeface="Times New Roman" pitchFamily="18" charset="0"/>
                <a:cs typeface="Times New Roman" pitchFamily="18" charset="0"/>
              </a:rPr>
              <a:t>categories. </a:t>
            </a:r>
          </a:p>
          <a:p>
            <a:pPr algn="just"/>
            <a:r>
              <a:rPr lang="en-US" sz="2400" dirty="0" smtClean="0">
                <a:solidFill>
                  <a:schemeClr val="tx1"/>
                </a:solidFill>
                <a:latin typeface="Times New Roman" pitchFamily="18" charset="0"/>
                <a:cs typeface="Times New Roman" pitchFamily="18" charset="0"/>
              </a:rPr>
              <a:t>1.Fiber </a:t>
            </a:r>
            <a:r>
              <a:rPr lang="en-US" sz="2400" dirty="0" smtClean="0">
                <a:solidFill>
                  <a:schemeClr val="tx1"/>
                </a:solidFill>
                <a:latin typeface="Times New Roman" pitchFamily="18" charset="0"/>
                <a:cs typeface="Times New Roman" pitchFamily="18" charset="0"/>
              </a:rPr>
              <a:t>or tube fillers have a </a:t>
            </a:r>
            <a:r>
              <a:rPr lang="en-US" sz="2400" dirty="0" smtClean="0">
                <a:solidFill>
                  <a:schemeClr val="tx1"/>
                </a:solidFill>
                <a:latin typeface="Times New Roman" pitchFamily="18" charset="0"/>
                <a:cs typeface="Times New Roman" pitchFamily="18" charset="0"/>
              </a:rPr>
              <a:t>diameter &lt;100 nm</a:t>
            </a:r>
            <a:r>
              <a:rPr lang="en-US" sz="2400" dirty="0" smtClean="0">
                <a:solidFill>
                  <a:schemeClr val="tx1"/>
                </a:solidFill>
                <a:latin typeface="Times New Roman" pitchFamily="18" charset="0"/>
                <a:cs typeface="Times New Roman" pitchFamily="18" charset="0"/>
              </a:rPr>
              <a:t> and an aspect ratio of at least 100. The aspect ratios can be as high </a:t>
            </a:r>
            <a:r>
              <a:rPr lang="en-US" sz="2400" dirty="0" smtClean="0">
                <a:solidFill>
                  <a:schemeClr val="tx1"/>
                </a:solidFill>
                <a:latin typeface="Times New Roman" pitchFamily="18" charset="0"/>
                <a:cs typeface="Times New Roman" pitchFamily="18" charset="0"/>
              </a:rPr>
              <a:t>as 106 </a:t>
            </a:r>
            <a:r>
              <a:rPr lang="en-US" sz="2400" dirty="0" smtClean="0">
                <a:solidFill>
                  <a:schemeClr val="tx1"/>
                </a:solidFill>
                <a:latin typeface="Times New Roman" pitchFamily="18" charset="0"/>
                <a:cs typeface="Times New Roman" pitchFamily="18" charset="0"/>
              </a:rPr>
              <a:t>(carbon </a:t>
            </a:r>
            <a:r>
              <a:rPr lang="en-US" sz="2400" dirty="0" err="1" smtClean="0">
                <a:solidFill>
                  <a:schemeClr val="tx1"/>
                </a:solidFill>
                <a:latin typeface="Times New Roman" pitchFamily="18" charset="0"/>
                <a:cs typeface="Times New Roman" pitchFamily="18" charset="0"/>
              </a:rPr>
              <a:t>nanotubes</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2.Plate-like </a:t>
            </a:r>
            <a:r>
              <a:rPr lang="en-US" sz="2400" dirty="0" err="1" smtClean="0">
                <a:solidFill>
                  <a:schemeClr val="tx1"/>
                </a:solidFill>
                <a:latin typeface="Times New Roman" pitchFamily="18" charset="0"/>
                <a:cs typeface="Times New Roman" pitchFamily="18" charset="0"/>
              </a:rPr>
              <a:t>nanofillers</a:t>
            </a:r>
            <a:r>
              <a:rPr lang="en-US" sz="2400" dirty="0" smtClean="0">
                <a:solidFill>
                  <a:schemeClr val="tx1"/>
                </a:solidFill>
                <a:latin typeface="Times New Roman" pitchFamily="18" charset="0"/>
                <a:cs typeface="Times New Roman" pitchFamily="18" charset="0"/>
              </a:rPr>
              <a:t> are </a:t>
            </a:r>
            <a:r>
              <a:rPr lang="en-US" sz="2400" dirty="0" smtClean="0">
                <a:solidFill>
                  <a:schemeClr val="tx1"/>
                </a:solidFill>
                <a:latin typeface="Times New Roman" pitchFamily="18" charset="0"/>
                <a:cs typeface="Times New Roman" pitchFamily="18" charset="0"/>
              </a:rPr>
              <a:t>layered materials </a:t>
            </a:r>
            <a:r>
              <a:rPr lang="en-US" sz="2400" dirty="0" smtClean="0">
                <a:solidFill>
                  <a:schemeClr val="tx1"/>
                </a:solidFill>
                <a:latin typeface="Times New Roman" pitchFamily="18" charset="0"/>
                <a:cs typeface="Times New Roman" pitchFamily="18" charset="0"/>
              </a:rPr>
              <a:t>typically with </a:t>
            </a:r>
            <a:r>
              <a:rPr lang="en-US" sz="2400" dirty="0" smtClean="0">
                <a:solidFill>
                  <a:schemeClr val="tx1"/>
                </a:solidFill>
                <a:latin typeface="Times New Roman" pitchFamily="18" charset="0"/>
                <a:cs typeface="Times New Roman" pitchFamily="18" charset="0"/>
              </a:rPr>
              <a:t>a thickness on the order of 1 nm, but with an aspect ratio in the other </a:t>
            </a:r>
            <a:r>
              <a:rPr lang="en-US" sz="2400" dirty="0" smtClean="0">
                <a:solidFill>
                  <a:schemeClr val="tx1"/>
                </a:solidFill>
                <a:latin typeface="Times New Roman" pitchFamily="18" charset="0"/>
                <a:cs typeface="Times New Roman" pitchFamily="18" charset="0"/>
              </a:rPr>
              <a:t>two dimensions </a:t>
            </a:r>
            <a:r>
              <a:rPr lang="en-US" sz="2400" dirty="0" smtClean="0">
                <a:solidFill>
                  <a:schemeClr val="tx1"/>
                </a:solidFill>
                <a:latin typeface="Times New Roman" pitchFamily="18" charset="0"/>
                <a:cs typeface="Times New Roman" pitchFamily="18" charset="0"/>
              </a:rPr>
              <a:t>of at least 25</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3.Three </a:t>
            </a:r>
            <a:r>
              <a:rPr lang="en-US" sz="2400" dirty="0" smtClean="0">
                <a:solidFill>
                  <a:schemeClr val="tx1"/>
                </a:solidFill>
                <a:latin typeface="Times New Roman" pitchFamily="18" charset="0"/>
                <a:cs typeface="Times New Roman" pitchFamily="18" charset="0"/>
              </a:rPr>
              <a:t>dimensional (3D) </a:t>
            </a:r>
            <a:r>
              <a:rPr lang="en-US" sz="2400" dirty="0" err="1" smtClean="0">
                <a:solidFill>
                  <a:schemeClr val="tx1"/>
                </a:solidFill>
                <a:latin typeface="Times New Roman" pitchFamily="18" charset="0"/>
                <a:cs typeface="Times New Roman" pitchFamily="18" charset="0"/>
              </a:rPr>
              <a:t>nanofillers</a:t>
            </a:r>
            <a:r>
              <a:rPr lang="en-US" sz="2400" dirty="0" smtClean="0">
                <a:solidFill>
                  <a:schemeClr val="tx1"/>
                </a:solidFill>
                <a:latin typeface="Times New Roman" pitchFamily="18" charset="0"/>
                <a:cs typeface="Times New Roman" pitchFamily="18" charset="0"/>
              </a:rPr>
              <a:t> are relatively </a:t>
            </a:r>
            <a:r>
              <a:rPr lang="en-US" sz="2400" dirty="0" err="1" smtClean="0">
                <a:solidFill>
                  <a:schemeClr val="tx1"/>
                </a:solidFill>
                <a:latin typeface="Times New Roman" pitchFamily="18" charset="0"/>
                <a:cs typeface="Times New Roman" pitchFamily="18" charset="0"/>
              </a:rPr>
              <a:t>equi</a:t>
            </a:r>
            <a:r>
              <a:rPr lang="en-US" sz="2400" dirty="0" smtClean="0">
                <a:solidFill>
                  <a:schemeClr val="tx1"/>
                </a:solidFill>
                <a:latin typeface="Times New Roman" pitchFamily="18" charset="0"/>
                <a:cs typeface="Times New Roman" pitchFamily="18" charset="0"/>
              </a:rPr>
              <a:t>-axed particles </a:t>
            </a:r>
            <a:r>
              <a:rPr lang="en-US" sz="2400" dirty="0" smtClean="0">
                <a:solidFill>
                  <a:schemeClr val="tx1"/>
                </a:solidFill>
                <a:latin typeface="Times New Roman" pitchFamily="18" charset="0"/>
                <a:cs typeface="Times New Roman" pitchFamily="18" charset="0"/>
              </a:rPr>
              <a:t>&lt;100 nm in their largest dimension</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Ex: Carbon </a:t>
            </a:r>
            <a:r>
              <a:rPr lang="en-US" sz="2400" dirty="0" err="1" smtClean="0">
                <a:solidFill>
                  <a:schemeClr val="tx1"/>
                </a:solidFill>
                <a:latin typeface="Times New Roman" pitchFamily="18" charset="0"/>
                <a:cs typeface="Times New Roman" pitchFamily="18" charset="0"/>
              </a:rPr>
              <a:t>nanotubes</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carbon black, </a:t>
            </a:r>
            <a:r>
              <a:rPr lang="en-US" sz="2400" dirty="0" err="1" smtClean="0">
                <a:solidFill>
                  <a:schemeClr val="tx1"/>
                </a:solidFill>
                <a:latin typeface="Times New Roman" pitchFamily="18" charset="0"/>
                <a:cs typeface="Times New Roman" pitchFamily="18" charset="0"/>
              </a:rPr>
              <a:t>pyrogenic</a:t>
            </a:r>
            <a:r>
              <a:rPr lang="en-US" sz="2400" dirty="0" smtClean="0">
                <a:solidFill>
                  <a:schemeClr val="tx1"/>
                </a:solidFill>
                <a:latin typeface="Times New Roman" pitchFamily="18" charset="0"/>
                <a:cs typeface="Times New Roman" pitchFamily="18" charset="0"/>
              </a:rPr>
              <a:t> silica and</a:t>
            </a:r>
          </a:p>
          <a:p>
            <a:pPr algn="just"/>
            <a:r>
              <a:rPr lang="en-US" sz="2400" dirty="0" smtClean="0">
                <a:solidFill>
                  <a:schemeClr val="tx1"/>
                </a:solidFill>
                <a:latin typeface="Times New Roman" pitchFamily="18" charset="0"/>
                <a:cs typeface="Times New Roman" pitchFamily="18" charset="0"/>
              </a:rPr>
              <a:t>diatomite</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0"/>
            <a:ext cx="8712968"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187624" y="620688"/>
            <a:ext cx="7128791" cy="561662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332656"/>
            <a:ext cx="8229600" cy="56886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827584" y="260648"/>
            <a:ext cx="5534000" cy="707886"/>
          </a:xfrm>
          <a:prstGeom prst="rect">
            <a:avLst/>
          </a:prstGeom>
          <a:noFill/>
          <a:ln w="9525">
            <a:noFill/>
            <a:miter lim="800000"/>
            <a:headEnd/>
            <a:tailEnd/>
          </a:ln>
          <a:effectLst/>
        </p:spPr>
        <p:txBody>
          <a:bodyPr wrap="square">
            <a:spAutoFit/>
          </a:bodyPr>
          <a:lstStyle/>
          <a:p>
            <a:pPr eaLnBrk="1" hangingPunct="1">
              <a:spcBef>
                <a:spcPct val="50000"/>
              </a:spcBef>
            </a:pPr>
            <a:r>
              <a:rPr lang="en-AU" sz="4000" b="1" dirty="0" smtClean="0">
                <a:solidFill>
                  <a:srgbClr val="0000FF"/>
                </a:solidFill>
                <a:latin typeface="Times New Roman" pitchFamily="18" charset="0"/>
                <a:cs typeface="Times New Roman" pitchFamily="18" charset="0"/>
              </a:rPr>
              <a:t>Natural </a:t>
            </a:r>
            <a:r>
              <a:rPr lang="en-AU" sz="4000" b="1" dirty="0">
                <a:solidFill>
                  <a:srgbClr val="0000FF"/>
                </a:solidFill>
                <a:latin typeface="Times New Roman" pitchFamily="18" charset="0"/>
                <a:cs typeface="Times New Roman" pitchFamily="18" charset="0"/>
              </a:rPr>
              <a:t>Fibre</a:t>
            </a:r>
            <a:endParaRPr lang="en-AU" sz="4000" dirty="0">
              <a:solidFill>
                <a:srgbClr val="0000FF"/>
              </a:solidFill>
              <a:latin typeface="Times New Roman" pitchFamily="18" charset="0"/>
              <a:cs typeface="Times New Roman" pitchFamily="18" charset="0"/>
            </a:endParaRPr>
          </a:p>
        </p:txBody>
      </p:sp>
      <p:sp>
        <p:nvSpPr>
          <p:cNvPr id="86021" name="Text Box 5"/>
          <p:cNvSpPr txBox="1">
            <a:spLocks noChangeArrowheads="1"/>
          </p:cNvSpPr>
          <p:nvPr/>
        </p:nvSpPr>
        <p:spPr bwMode="auto">
          <a:xfrm>
            <a:off x="1066800" y="1066800"/>
            <a:ext cx="7772400" cy="4893647"/>
          </a:xfrm>
          <a:prstGeom prst="rect">
            <a:avLst/>
          </a:prstGeom>
          <a:noFill/>
          <a:ln w="9525">
            <a:noFill/>
            <a:miter lim="800000"/>
            <a:headEnd/>
            <a:tailEnd/>
          </a:ln>
          <a:effectLst/>
        </p:spPr>
        <p:txBody>
          <a:bodyPr wrap="square">
            <a:spAutoFit/>
          </a:bodyPr>
          <a:lstStyle/>
          <a:p>
            <a:pPr lvl="1" algn="just" eaLnBrk="1" hangingPunct="1">
              <a:lnSpc>
                <a:spcPct val="150000"/>
              </a:lnSpc>
              <a:spcBef>
                <a:spcPct val="50000"/>
              </a:spcBef>
              <a:buFont typeface="Wingdings" pitchFamily="2" charset="2"/>
              <a:buChar char="Ø"/>
            </a:pPr>
            <a:r>
              <a:rPr lang="en-AU" sz="2400" dirty="0">
                <a:latin typeface="Times New Roman" pitchFamily="18" charset="0"/>
                <a:cs typeface="Times New Roman" pitchFamily="18" charset="0"/>
              </a:rPr>
              <a:t>Fibres commonly used in composites materials, carpet, ropes, coir and geo textile. </a:t>
            </a:r>
            <a:endParaRPr lang="en-US" sz="2400" dirty="0">
              <a:latin typeface="Times New Roman" pitchFamily="18" charset="0"/>
              <a:cs typeface="Times New Roman" pitchFamily="18" charset="0"/>
            </a:endParaRPr>
          </a:p>
          <a:p>
            <a:pPr lvl="1" algn="just" eaLnBrk="1" hangingPunct="1">
              <a:lnSpc>
                <a:spcPct val="150000"/>
              </a:lnSpc>
              <a:spcBef>
                <a:spcPct val="50000"/>
              </a:spcBef>
              <a:buFont typeface="Wingdings" pitchFamily="2" charset="2"/>
              <a:buChar char="Ø"/>
            </a:pPr>
            <a:r>
              <a:rPr lang="en-AU" sz="2400" dirty="0">
                <a:latin typeface="Times New Roman" pitchFamily="18" charset="0"/>
                <a:cs typeface="Times New Roman" pitchFamily="18" charset="0"/>
              </a:rPr>
              <a:t>Natural fibres such as jute and coir have been computing the properties of cellulose fibres. </a:t>
            </a:r>
            <a:endParaRPr lang="en-US" sz="2400" dirty="0">
              <a:latin typeface="Times New Roman" pitchFamily="18" charset="0"/>
              <a:cs typeface="Times New Roman" pitchFamily="18" charset="0"/>
            </a:endParaRPr>
          </a:p>
          <a:p>
            <a:pPr lvl="1" algn="just" eaLnBrk="1" hangingPunct="1">
              <a:lnSpc>
                <a:spcPct val="150000"/>
              </a:lnSpc>
              <a:spcBef>
                <a:spcPct val="50000"/>
              </a:spcBef>
              <a:buFont typeface="Wingdings" pitchFamily="2" charset="2"/>
              <a:buChar char="Ø"/>
            </a:pPr>
            <a:r>
              <a:rPr lang="en-AU" sz="2400" dirty="0">
                <a:latin typeface="Times New Roman" pitchFamily="18" charset="0"/>
                <a:cs typeface="Times New Roman" pitchFamily="18" charset="0"/>
              </a:rPr>
              <a:t>Cellulose fibres are obtained from different parts of vegetables plants for e.g. jute are obtained from the stem; sisal, banana and pineapple from leaf, cotton from seed, coir from fruit etc.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ext Box 5"/>
          <p:cNvSpPr txBox="1">
            <a:spLocks noChangeArrowheads="1"/>
          </p:cNvSpPr>
          <p:nvPr/>
        </p:nvSpPr>
        <p:spPr bwMode="auto">
          <a:xfrm>
            <a:off x="827584" y="332656"/>
            <a:ext cx="7239000" cy="707886"/>
          </a:xfrm>
          <a:prstGeom prst="rect">
            <a:avLst/>
          </a:prstGeom>
          <a:noFill/>
          <a:ln w="9525">
            <a:noFill/>
            <a:miter lim="800000"/>
            <a:headEnd/>
            <a:tailEnd/>
          </a:ln>
          <a:effectLst/>
        </p:spPr>
        <p:txBody>
          <a:bodyPr>
            <a:spAutoFit/>
          </a:bodyPr>
          <a:lstStyle/>
          <a:p>
            <a:pPr eaLnBrk="1" hangingPunct="1">
              <a:spcBef>
                <a:spcPct val="50000"/>
              </a:spcBef>
            </a:pPr>
            <a:r>
              <a:rPr lang="en-US" sz="4000" b="1" dirty="0">
                <a:solidFill>
                  <a:srgbClr val="0000FF"/>
                </a:solidFill>
                <a:latin typeface="Times New Roman" pitchFamily="18" charset="0"/>
                <a:cs typeface="Times New Roman" pitchFamily="18" charset="0"/>
              </a:rPr>
              <a:t>P</a:t>
            </a:r>
            <a:r>
              <a:rPr lang="en-AU" sz="4000" b="1" dirty="0" err="1">
                <a:solidFill>
                  <a:srgbClr val="0000FF"/>
                </a:solidFill>
                <a:latin typeface="Times New Roman" pitchFamily="18" charset="0"/>
                <a:cs typeface="Times New Roman" pitchFamily="18" charset="0"/>
              </a:rPr>
              <a:t>roperties</a:t>
            </a:r>
            <a:r>
              <a:rPr lang="en-US" sz="4000" b="1" dirty="0">
                <a:solidFill>
                  <a:srgbClr val="0000FF"/>
                </a:solidFill>
                <a:latin typeface="Times New Roman" pitchFamily="18" charset="0"/>
                <a:cs typeface="Times New Roman" pitchFamily="18" charset="0"/>
              </a:rPr>
              <a:t> of </a:t>
            </a:r>
            <a:r>
              <a:rPr lang="en-US" sz="4000" b="1" dirty="0" err="1">
                <a:solidFill>
                  <a:srgbClr val="0000FF"/>
                </a:solidFill>
                <a:latin typeface="Times New Roman" pitchFamily="18" charset="0"/>
                <a:cs typeface="Times New Roman" pitchFamily="18" charset="0"/>
              </a:rPr>
              <a:t>Fibres</a:t>
            </a:r>
            <a:endParaRPr lang="en-AU" sz="4000" b="1" dirty="0">
              <a:solidFill>
                <a:srgbClr val="0000FF"/>
              </a:solidFill>
              <a:latin typeface="Times New Roman" pitchFamily="18" charset="0"/>
              <a:cs typeface="Times New Roman" pitchFamily="18" charset="0"/>
            </a:endParaRPr>
          </a:p>
        </p:txBody>
      </p:sp>
      <p:pic>
        <p:nvPicPr>
          <p:cNvPr id="87047" name="Picture 7" descr="C:\Documents and Settings\Administrator\Desktop\Graphic4.jpg"/>
          <p:cNvPicPr>
            <a:picLocks noChangeAspect="1" noChangeArrowheads="1"/>
          </p:cNvPicPr>
          <p:nvPr/>
        </p:nvPicPr>
        <p:blipFill>
          <a:blip r:embed="rId2" cstate="print"/>
          <a:srcRect/>
          <a:stretch>
            <a:fillRect/>
          </a:stretch>
        </p:blipFill>
        <p:spPr bwMode="auto">
          <a:xfrm>
            <a:off x="1066800" y="1371600"/>
            <a:ext cx="7848600" cy="44116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NATURAL FIBRES</a:t>
            </a:r>
            <a:endParaRPr lang="en-US"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algn="just">
              <a:buFont typeface="Wingdings" pitchFamily="2" charset="2"/>
              <a:buChar char="Ø"/>
            </a:pPr>
            <a:r>
              <a:rPr lang="en-US" sz="2900" dirty="0" smtClean="0">
                <a:latin typeface="Times New Roman" pitchFamily="18" charset="0"/>
                <a:cs typeface="Times New Roman" pitchFamily="18" charset="0"/>
              </a:rPr>
              <a:t>Advantages of Natural </a:t>
            </a:r>
            <a:r>
              <a:rPr lang="en-US" sz="2900" dirty="0" err="1" smtClean="0">
                <a:latin typeface="Times New Roman" pitchFamily="18" charset="0"/>
                <a:cs typeface="Times New Roman" pitchFamily="18" charset="0"/>
              </a:rPr>
              <a:t>fibre</a:t>
            </a:r>
            <a:r>
              <a:rPr lang="en-US" sz="2900" dirty="0" smtClean="0">
                <a:latin typeface="Times New Roman" pitchFamily="18" charset="0"/>
                <a:cs typeface="Times New Roman" pitchFamily="18" charset="0"/>
              </a:rPr>
              <a:t> composites for automotive components includes weight reduction of 10-30%, excellent absorption properties, good impact properties with convenience of forming complex shaped parts in a single </a:t>
            </a:r>
            <a:r>
              <a:rPr lang="en-US" sz="2900" dirty="0" err="1" smtClean="0">
                <a:latin typeface="Times New Roman" pitchFamily="18" charset="0"/>
                <a:cs typeface="Times New Roman" pitchFamily="18" charset="0"/>
              </a:rPr>
              <a:t>moulding</a:t>
            </a:r>
            <a:r>
              <a:rPr lang="en-US" sz="2900" dirty="0" smtClean="0">
                <a:latin typeface="Times New Roman" pitchFamily="18" charset="0"/>
                <a:cs typeface="Times New Roman" pitchFamily="18" charset="0"/>
              </a:rPr>
              <a:t> process. </a:t>
            </a:r>
          </a:p>
          <a:p>
            <a:pPr algn="just">
              <a:buFont typeface="Wingdings" pitchFamily="2" charset="2"/>
              <a:buChar char="Ø"/>
            </a:pPr>
            <a:r>
              <a:rPr lang="en-US" sz="2900" dirty="0" smtClean="0">
                <a:latin typeface="Times New Roman" pitchFamily="18" charset="0"/>
                <a:cs typeface="Times New Roman" pitchFamily="18" charset="0"/>
              </a:rPr>
              <a:t>Products such as car underbody coverings, interior door panels, dash &amp; back panels, package trays, truck liners, door trims are being fabricated by natural </a:t>
            </a:r>
            <a:r>
              <a:rPr lang="en-US" sz="2900" dirty="0" err="1" smtClean="0">
                <a:latin typeface="Times New Roman" pitchFamily="18" charset="0"/>
                <a:cs typeface="Times New Roman" pitchFamily="18" charset="0"/>
              </a:rPr>
              <a:t>fibre</a:t>
            </a:r>
            <a:r>
              <a:rPr lang="en-US" sz="2900" dirty="0" smtClean="0">
                <a:latin typeface="Times New Roman" pitchFamily="18" charset="0"/>
                <a:cs typeface="Times New Roman" pitchFamily="18" charset="0"/>
              </a:rPr>
              <a:t> composites.</a:t>
            </a:r>
          </a:p>
          <a:p>
            <a:pPr algn="just">
              <a:buFont typeface="Wingdings" pitchFamily="2" charset="2"/>
              <a:buChar char="Ø"/>
            </a:pPr>
            <a:r>
              <a:rPr lang="en-US" sz="2900" dirty="0" smtClean="0">
                <a:latin typeface="Times New Roman" pitchFamily="18" charset="0"/>
                <a:cs typeface="Times New Roman" pitchFamily="18" charset="0"/>
              </a:rPr>
              <a:t>Natural </a:t>
            </a:r>
            <a:r>
              <a:rPr lang="en-US" sz="2900" dirty="0" err="1" smtClean="0">
                <a:latin typeface="Times New Roman" pitchFamily="18" charset="0"/>
                <a:cs typeface="Times New Roman" pitchFamily="18" charset="0"/>
              </a:rPr>
              <a:t>fibre</a:t>
            </a:r>
            <a:r>
              <a:rPr lang="en-US" sz="2900" dirty="0" smtClean="0">
                <a:latin typeface="Times New Roman" pitchFamily="18" charset="0"/>
                <a:cs typeface="Times New Roman" pitchFamily="18" charset="0"/>
              </a:rPr>
              <a:t> is a very potential candidate in making of composites, especially for partial replacement of high-cost glass </a:t>
            </a:r>
            <a:r>
              <a:rPr lang="en-US" sz="2900" dirty="0" err="1" smtClean="0">
                <a:latin typeface="Times New Roman" pitchFamily="18" charset="0"/>
                <a:cs typeface="Times New Roman" pitchFamily="18" charset="0"/>
              </a:rPr>
              <a:t>fibres</a:t>
            </a:r>
            <a:r>
              <a:rPr lang="en-US" sz="2900" dirty="0" smtClean="0">
                <a:latin typeface="Times New Roman" pitchFamily="18" charset="0"/>
                <a:cs typeface="Times New Roman" pitchFamily="18" charset="0"/>
              </a:rPr>
              <a:t> for low load bearing applications.</a:t>
            </a:r>
          </a:p>
          <a:p>
            <a:pPr algn="just">
              <a:buFont typeface="Wingdings" pitchFamily="2" charset="2"/>
              <a:buChar char="Ø"/>
            </a:pPr>
            <a:r>
              <a:rPr lang="en-US" sz="2900" dirty="0" smtClean="0">
                <a:latin typeface="Times New Roman" pitchFamily="18" charset="0"/>
                <a:cs typeface="Times New Roman" pitchFamily="18" charset="0"/>
              </a:rPr>
              <a:t> The glass provides strength &amp; stiffness while natural </a:t>
            </a:r>
            <a:r>
              <a:rPr lang="en-US" sz="2900" dirty="0" err="1" smtClean="0">
                <a:latin typeface="Times New Roman" pitchFamily="18" charset="0"/>
                <a:cs typeface="Times New Roman" pitchFamily="18" charset="0"/>
              </a:rPr>
              <a:t>fibre</a:t>
            </a:r>
            <a:r>
              <a:rPr lang="en-US" sz="2900" dirty="0" smtClean="0">
                <a:latin typeface="Times New Roman" pitchFamily="18" charset="0"/>
                <a:cs typeface="Times New Roman" pitchFamily="18" charset="0"/>
              </a:rPr>
              <a:t> reduces the overall weight. </a:t>
            </a:r>
          </a:p>
          <a:p>
            <a:pPr algn="just">
              <a:buFont typeface="Wingdings" pitchFamily="2" charset="2"/>
              <a:buChar char="Ø"/>
            </a:pPr>
            <a:r>
              <a:rPr lang="en-US" sz="2900" dirty="0" smtClean="0">
                <a:latin typeface="Times New Roman" pitchFamily="18" charset="0"/>
                <a:cs typeface="Times New Roman" pitchFamily="18" charset="0"/>
              </a:rPr>
              <a:t>From the point of view of wood substitution, natural </a:t>
            </a:r>
            <a:r>
              <a:rPr lang="en-US" sz="2900" dirty="0" err="1" smtClean="0">
                <a:latin typeface="Times New Roman" pitchFamily="18" charset="0"/>
                <a:cs typeface="Times New Roman" pitchFamily="18" charset="0"/>
              </a:rPr>
              <a:t>fibre</a:t>
            </a:r>
            <a:r>
              <a:rPr lang="en-US" sz="2900" dirty="0" smtClean="0">
                <a:latin typeface="Times New Roman" pitchFamily="18" charset="0"/>
                <a:cs typeface="Times New Roman" pitchFamily="18" charset="0"/>
              </a:rPr>
              <a:t> composite boards could offer an excellent eco-friendly solution. </a:t>
            </a:r>
          </a:p>
          <a:p>
            <a:pPr algn="just">
              <a:buFont typeface="Wingdings" pitchFamily="2" charset="2"/>
              <a:buChar char="Ø"/>
            </a:pPr>
            <a:r>
              <a:rPr lang="en-US" sz="2900" dirty="0" smtClean="0">
                <a:latin typeface="Times New Roman" pitchFamily="18" charset="0"/>
                <a:cs typeface="Times New Roman" pitchFamily="18" charset="0"/>
              </a:rPr>
              <a:t>With ever-depleting forest reserves and premium on wood, a composite based on renewable resources such as jute, coir, sisal etc. is poised to penetrate the market.</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a:bodyPr>
          <a:lstStyle/>
          <a:p>
            <a:pPr algn="just">
              <a:buFont typeface="Wingdings" pitchFamily="2" charset="2"/>
              <a:buChar char="Ø"/>
            </a:pPr>
            <a:r>
              <a:rPr lang="en-US" sz="2600" dirty="0" smtClean="0">
                <a:latin typeface="Times New Roman" pitchFamily="18" charset="0"/>
                <a:cs typeface="Times New Roman" pitchFamily="18" charset="0"/>
              </a:rPr>
              <a:t>Any value-added application avenues for these </a:t>
            </a:r>
            <a:r>
              <a:rPr lang="en-US" sz="2600" dirty="0" err="1" smtClean="0">
                <a:latin typeface="Times New Roman" pitchFamily="18" charset="0"/>
                <a:cs typeface="Times New Roman" pitchFamily="18" charset="0"/>
              </a:rPr>
              <a:t>fibres</a:t>
            </a:r>
            <a:r>
              <a:rPr lang="en-US" sz="2600" dirty="0" smtClean="0">
                <a:latin typeface="Times New Roman" pitchFamily="18" charset="0"/>
                <a:cs typeface="Times New Roman" pitchFamily="18" charset="0"/>
              </a:rPr>
              <a:t> would directly contribute to the economic benefits of their growers. </a:t>
            </a:r>
          </a:p>
          <a:p>
            <a:pPr algn="just">
              <a:buFont typeface="Wingdings" pitchFamily="2" charset="2"/>
              <a:buChar char="Ø"/>
            </a:pPr>
            <a:r>
              <a:rPr lang="en-US" sz="2600" dirty="0" smtClean="0">
                <a:latin typeface="Times New Roman" pitchFamily="18" charset="0"/>
                <a:cs typeface="Times New Roman" pitchFamily="18" charset="0"/>
              </a:rPr>
              <a:t>Indigenous wood supply for plywood industry having been stopped virtually and with increasing landed cost of imported plywood in India, the jute-coir composite boards provide very good value for the customers without any compromise in properties.</a:t>
            </a:r>
          </a:p>
          <a:p>
            <a:pPr algn="just">
              <a:buFont typeface="Wingdings" pitchFamily="2" charset="2"/>
              <a:buChar char="Ø"/>
            </a:pPr>
            <a:r>
              <a:rPr lang="en-US" sz="2600" dirty="0" smtClean="0">
                <a:latin typeface="Times New Roman" pitchFamily="18" charset="0"/>
                <a:cs typeface="Times New Roman" pitchFamily="18" charset="0"/>
              </a:rPr>
              <a:t>Value-added novel applications of natural </a:t>
            </a:r>
            <a:r>
              <a:rPr lang="en-US" sz="2600" dirty="0" err="1" smtClean="0">
                <a:latin typeface="Times New Roman" pitchFamily="18" charset="0"/>
                <a:cs typeface="Times New Roman" pitchFamily="18" charset="0"/>
              </a:rPr>
              <a:t>fibre</a:t>
            </a:r>
            <a:r>
              <a:rPr lang="en-US" sz="2600" dirty="0" smtClean="0">
                <a:latin typeface="Times New Roman" pitchFamily="18" charset="0"/>
                <a:cs typeface="Times New Roman" pitchFamily="18" charset="0"/>
              </a:rPr>
              <a:t> composites would not only go a long way in improving the quality of life of people engaged in jute cultivation, but would also ensure international market for cheaper substitution.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0000FF"/>
                </a:solidFill>
                <a:latin typeface="Times New Roman" pitchFamily="18" charset="0"/>
                <a:cs typeface="Times New Roman" pitchFamily="18" charset="0"/>
              </a:rPr>
              <a:t>Cellulose</a:t>
            </a:r>
            <a:endParaRPr lang="en-US" sz="4000"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3212976"/>
            <a:ext cx="8229600" cy="2913187"/>
          </a:xfrm>
        </p:spPr>
        <p:txBody>
          <a:bodyPr>
            <a:normAutofit fontScale="92500" lnSpcReduction="10000"/>
          </a:bodyPr>
          <a:lstStyle/>
          <a:p>
            <a:pPr algn="just">
              <a:buClr>
                <a:schemeClr val="tx1"/>
              </a:buClr>
              <a:buFont typeface="Wingdings" pitchFamily="2" charset="2"/>
              <a:buChar char="Ø"/>
              <a:defRPr/>
            </a:pPr>
            <a:r>
              <a:rPr lang="en-US" sz="2800" dirty="0" smtClean="0">
                <a:ea typeface="Arial Unicode MS" pitchFamily="34" charset="-128"/>
                <a:cs typeface="Arial Unicode MS" pitchFamily="34" charset="-128"/>
              </a:rPr>
              <a:t>Cellulose is a natural polymer produced from wood via wood pulp.</a:t>
            </a:r>
          </a:p>
          <a:p>
            <a:pPr algn="just">
              <a:buClr>
                <a:schemeClr val="tx1"/>
              </a:buClr>
              <a:buFont typeface="Wingdings" pitchFamily="2" charset="2"/>
              <a:buChar char="Ø"/>
              <a:defRPr/>
            </a:pPr>
            <a:r>
              <a:rPr lang="en-US" sz="2800" dirty="0" smtClean="0">
                <a:latin typeface="Times New Roman" pitchFamily="18" charset="0"/>
                <a:cs typeface="Times New Roman" pitchFamily="18" charset="0"/>
              </a:rPr>
              <a:t>Cellulose is the most abundant of naturally occurring organic compounds for, as the chief constituent of the cell walls of higher plants, it comprises at least one third of the vegetable matter of the world. </a:t>
            </a:r>
          </a:p>
          <a:p>
            <a:pPr algn="just">
              <a:buClr>
                <a:schemeClr val="tx1"/>
              </a:buClr>
              <a:buNone/>
              <a:defRPr/>
            </a:pPr>
            <a:r>
              <a:rPr lang="en-US" sz="2800" dirty="0" smtClean="0">
                <a:ea typeface="Arial Unicode MS" pitchFamily="34" charset="-128"/>
                <a:cs typeface="Arial Unicode MS" pitchFamily="34" charset="-128"/>
              </a:rPr>
              <a:t>  </a:t>
            </a:r>
          </a:p>
          <a:p>
            <a:pPr algn="just">
              <a:buClr>
                <a:schemeClr val="tx1"/>
              </a:buClr>
              <a:defRPr/>
            </a:pPr>
            <a:endParaRPr lang="en-US" sz="1000" dirty="0" smtClean="0">
              <a:ea typeface="Arial Unicode MS" pitchFamily="34" charset="-128"/>
              <a:cs typeface="Arial Unicode MS" pitchFamily="34" charset="-128"/>
            </a:endParaRPr>
          </a:p>
          <a:p>
            <a:pPr>
              <a:buNone/>
            </a:pPr>
            <a:endParaRPr lang="en-US" sz="2800" dirty="0">
              <a:latin typeface="Times New Roman" pitchFamily="18" charset="0"/>
              <a:cs typeface="Times New Roman" pitchFamily="18" charset="0"/>
            </a:endParaRPr>
          </a:p>
        </p:txBody>
      </p:sp>
      <p:pic>
        <p:nvPicPr>
          <p:cNvPr id="4" name="Picture 3" descr="Untitled.png"/>
          <p:cNvPicPr>
            <a:picLocks noChangeAspect="1"/>
          </p:cNvPicPr>
          <p:nvPr/>
        </p:nvPicPr>
        <p:blipFill>
          <a:blip r:embed="rId2" cstate="print"/>
          <a:stretch>
            <a:fillRect/>
          </a:stretch>
        </p:blipFill>
        <p:spPr>
          <a:xfrm>
            <a:off x="2987824" y="1196752"/>
            <a:ext cx="3000000" cy="20666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TotalTime>
  <Words>2627</Words>
  <Application>Microsoft Office PowerPoint</Application>
  <PresentationFormat>On-screen Show (4:3)</PresentationFormat>
  <Paragraphs>247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Reinforcement Materials &amp; Other Ingredients</vt:lpstr>
      <vt:lpstr>FILLERS</vt:lpstr>
      <vt:lpstr>Reinforcement for Composites</vt:lpstr>
      <vt:lpstr>Slide 4</vt:lpstr>
      <vt:lpstr>Slide 5</vt:lpstr>
      <vt:lpstr>Slide 6</vt:lpstr>
      <vt:lpstr>ADVANTAGES OF NATURAL FIBRES</vt:lpstr>
      <vt:lpstr>CONTINUE….</vt:lpstr>
      <vt:lpstr>Cellulose</vt:lpstr>
      <vt:lpstr>Continue….</vt:lpstr>
      <vt:lpstr>JUTE</vt:lpstr>
      <vt:lpstr>COIR</vt:lpstr>
      <vt:lpstr>LINEN</vt:lpstr>
      <vt:lpstr>VEGETABLE FIBRE</vt:lpstr>
      <vt:lpstr>JUTE,LINENE&amp; VEGETABLE FIBRE</vt:lpstr>
      <vt:lpstr>Additional advantages</vt:lpstr>
      <vt:lpstr>Synthetic Fibre</vt:lpstr>
      <vt:lpstr>Glass Fibre:</vt:lpstr>
      <vt:lpstr>Glass Fiber types </vt:lpstr>
      <vt:lpstr>Slide 20</vt:lpstr>
      <vt:lpstr>GF-Manufacturing Method </vt:lpstr>
      <vt:lpstr>Slide 22</vt:lpstr>
      <vt:lpstr>Properties of Glass Fibre</vt:lpstr>
      <vt:lpstr>APPLICATION</vt:lpstr>
      <vt:lpstr>Carbon Fibers  </vt:lpstr>
      <vt:lpstr>Manufacturing</vt:lpstr>
      <vt:lpstr>Properties</vt:lpstr>
      <vt:lpstr>Slide 28</vt:lpstr>
      <vt:lpstr>Aramid Fibers (Polyaramids</vt:lpstr>
      <vt:lpstr>Continue….</vt:lpstr>
      <vt:lpstr>Aramid Fibers (Polyaramids) Properties  </vt:lpstr>
      <vt:lpstr>Polymeric Fibre</vt:lpstr>
      <vt:lpstr>Rayon  </vt:lpstr>
      <vt:lpstr>Slide 34</vt:lpstr>
      <vt:lpstr>Properties</vt:lpstr>
      <vt:lpstr>Application</vt:lpstr>
      <vt:lpstr>Metallic Fibre</vt:lpstr>
      <vt:lpstr>Slide 38</vt:lpstr>
      <vt:lpstr>PROPERTIES</vt:lpstr>
      <vt:lpstr>APPLICATION</vt:lpstr>
      <vt:lpstr>Lubricants or Flow Promoters</vt:lpstr>
      <vt:lpstr>Plasticizers or softeners</vt:lpstr>
      <vt:lpstr>Coupling Agents</vt:lpstr>
      <vt:lpstr>Nanoscale Fillers</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RAJASEKAR G</dc:creator>
  <cp:lastModifiedBy>RAJASEKAR G</cp:lastModifiedBy>
  <cp:revision>109</cp:revision>
  <dcterms:created xsi:type="dcterms:W3CDTF">2014-04-30T04:38:31Z</dcterms:created>
  <dcterms:modified xsi:type="dcterms:W3CDTF">2015-06-05T03:09:09Z</dcterms:modified>
</cp:coreProperties>
</file>