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s/slide5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Default Extension="vml" ContentType="application/vnd.openxmlformats-officedocument.vmlDrawi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5" r:id="rId4"/>
    <p:sldId id="258" r:id="rId5"/>
    <p:sldId id="266" r:id="rId6"/>
    <p:sldId id="260" r:id="rId7"/>
    <p:sldId id="261" r:id="rId8"/>
    <p:sldId id="264" r:id="rId9"/>
    <p:sldId id="263" r:id="rId10"/>
    <p:sldId id="262" r:id="rId11"/>
    <p:sldId id="267" r:id="rId12"/>
    <p:sldId id="269" r:id="rId13"/>
    <p:sldId id="268" r:id="rId14"/>
    <p:sldId id="271" r:id="rId15"/>
    <p:sldId id="274" r:id="rId16"/>
    <p:sldId id="275" r:id="rId17"/>
    <p:sldId id="276" r:id="rId18"/>
    <p:sldId id="277" r:id="rId19"/>
    <p:sldId id="278" r:id="rId20"/>
    <p:sldId id="279" r:id="rId21"/>
    <p:sldId id="280" r:id="rId22"/>
    <p:sldId id="289" r:id="rId23"/>
    <p:sldId id="281" r:id="rId24"/>
    <p:sldId id="282" r:id="rId25"/>
    <p:sldId id="283" r:id="rId26"/>
    <p:sldId id="284" r:id="rId27"/>
    <p:sldId id="285" r:id="rId28"/>
    <p:sldId id="286" r:id="rId29"/>
    <p:sldId id="292" r:id="rId30"/>
    <p:sldId id="293" r:id="rId31"/>
    <p:sldId id="291" r:id="rId32"/>
    <p:sldId id="290" r:id="rId33"/>
    <p:sldId id="273" r:id="rId34"/>
    <p:sldId id="294" r:id="rId35"/>
    <p:sldId id="300" r:id="rId36"/>
    <p:sldId id="295" r:id="rId37"/>
    <p:sldId id="297" r:id="rId38"/>
    <p:sldId id="298" r:id="rId39"/>
    <p:sldId id="299" r:id="rId40"/>
    <p:sldId id="301" r:id="rId41"/>
    <p:sldId id="302" r:id="rId42"/>
    <p:sldId id="303" r:id="rId43"/>
    <p:sldId id="304" r:id="rId44"/>
    <p:sldId id="305" r:id="rId45"/>
    <p:sldId id="306" r:id="rId46"/>
    <p:sldId id="308" r:id="rId47"/>
    <p:sldId id="307" r:id="rId48"/>
    <p:sldId id="309" r:id="rId49"/>
    <p:sldId id="310" r:id="rId50"/>
    <p:sldId id="312" r:id="rId51"/>
    <p:sldId id="311" r:id="rId52"/>
    <p:sldId id="314" r:id="rId53"/>
    <p:sldId id="313" r:id="rId54"/>
    <p:sldId id="317" r:id="rId55"/>
    <p:sldId id="316" r:id="rId56"/>
    <p:sldId id="319" r:id="rId57"/>
    <p:sldId id="318" r:id="rId58"/>
    <p:sldId id="321" r:id="rId59"/>
    <p:sldId id="322" r:id="rId6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432" y="2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A37EE-7C45-4C1A-A038-E7BD5AFFB4B9}" type="datetimeFigureOut">
              <a:rPr lang="en-US" smtClean="0"/>
              <a:pPr/>
              <a:t>5/8/2015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F1838F9F-23B5-4963-A8BE-79A2670364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A37EE-7C45-4C1A-A038-E7BD5AFFB4B9}" type="datetimeFigureOut">
              <a:rPr lang="en-US" smtClean="0"/>
              <a:pPr/>
              <a:t>5/8/2015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38F9F-23B5-4963-A8BE-79A2670364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A37EE-7C45-4C1A-A038-E7BD5AFFB4B9}" type="datetimeFigureOut">
              <a:rPr lang="en-US" smtClean="0"/>
              <a:pPr/>
              <a:t>5/8/2015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38F9F-23B5-4963-A8BE-79A2670364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A37EE-7C45-4C1A-A038-E7BD5AFFB4B9}" type="datetimeFigureOut">
              <a:rPr lang="en-US" smtClean="0"/>
              <a:pPr/>
              <a:t>5/8/2015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F1838F9F-23B5-4963-A8BE-79A2670364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A37EE-7C45-4C1A-A038-E7BD5AFFB4B9}" type="datetimeFigureOut">
              <a:rPr lang="en-US" smtClean="0"/>
              <a:pPr/>
              <a:t>5/8/2015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38F9F-23B5-4963-A8BE-79A26703646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A37EE-7C45-4C1A-A038-E7BD5AFFB4B9}" type="datetimeFigureOut">
              <a:rPr lang="en-US" smtClean="0"/>
              <a:pPr/>
              <a:t>5/8/2015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38F9F-23B5-4963-A8BE-79A2670364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A37EE-7C45-4C1A-A038-E7BD5AFFB4B9}" type="datetimeFigureOut">
              <a:rPr lang="en-US" smtClean="0"/>
              <a:pPr/>
              <a:t>5/8/2015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F1838F9F-23B5-4963-A8BE-79A26703646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A37EE-7C45-4C1A-A038-E7BD5AFFB4B9}" type="datetimeFigureOut">
              <a:rPr lang="en-US" smtClean="0"/>
              <a:pPr/>
              <a:t>5/8/2015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38F9F-23B5-4963-A8BE-79A2670364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A37EE-7C45-4C1A-A038-E7BD5AFFB4B9}" type="datetimeFigureOut">
              <a:rPr lang="en-US" smtClean="0"/>
              <a:pPr/>
              <a:t>5/8/2015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38F9F-23B5-4963-A8BE-79A2670364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A37EE-7C45-4C1A-A038-E7BD5AFFB4B9}" type="datetimeFigureOut">
              <a:rPr lang="en-US" smtClean="0"/>
              <a:pPr/>
              <a:t>5/8/2015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38F9F-23B5-4963-A8BE-79A2670364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A37EE-7C45-4C1A-A038-E7BD5AFFB4B9}" type="datetimeFigureOut">
              <a:rPr lang="en-US" smtClean="0"/>
              <a:pPr/>
              <a:t>5/8/2015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38F9F-23B5-4963-A8BE-79A26703646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A6A37EE-7C45-4C1A-A038-E7BD5AFFB4B9}" type="datetimeFigureOut">
              <a:rPr lang="en-US" smtClean="0"/>
              <a:pPr/>
              <a:t>5/8/2015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F1838F9F-23B5-4963-A8BE-79A26703646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6" y="1988840"/>
            <a:ext cx="8458200" cy="1222375"/>
          </a:xfrm>
        </p:spPr>
        <p:txBody>
          <a:bodyPr/>
          <a:lstStyle/>
          <a:p>
            <a:pPr algn="ctr"/>
            <a:r>
              <a:rPr lang="en-US" sz="5400" b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NTRODUCTION TO COMPOSITES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Pp composite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90000"/>
              </a:lnSpc>
              <a:buFontTx/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About 3% of PP compounds are filled with talc. </a:t>
            </a:r>
          </a:p>
          <a:p>
            <a:pPr algn="just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Talc filler improves stiffness and heat deformation resistance.</a:t>
            </a:r>
          </a:p>
          <a:p>
            <a:pPr algn="just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Talc filled PP compounds are used in heater housings, car mounting components and several domestic appliances.</a:t>
            </a:r>
          </a:p>
          <a:p>
            <a:pPr algn="just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Talc filled PP sheet is used as an alternative to carton board.</a:t>
            </a:r>
          </a:p>
          <a:p>
            <a:pPr algn="just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And also PP can mixed with CaCo</a:t>
            </a:r>
            <a:r>
              <a:rPr lang="en-US" sz="2400" baseline="-30000" dirty="0" smtClean="0"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,UV stabilizer ,Processing Aids etc.,</a:t>
            </a:r>
          </a:p>
          <a:p>
            <a:pPr algn="just">
              <a:lnSpc>
                <a:spcPct val="90000"/>
              </a:lnSpc>
              <a:buFont typeface="Wingdings" pitchFamily="2" charset="2"/>
              <a:buChar char="Ø"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Nylon  composites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2852936"/>
            <a:ext cx="8686800" cy="3731245"/>
          </a:xfrm>
        </p:spPr>
        <p:txBody>
          <a:bodyPr>
            <a:normAutofit fontScale="92500" lnSpcReduction="20000"/>
          </a:bodyPr>
          <a:lstStyle/>
          <a:p>
            <a:pPr algn="just">
              <a:buClr>
                <a:schemeClr val="folHlink"/>
              </a:buClr>
              <a:buFont typeface="CommercialPi BT" pitchFamily="18" charset="2"/>
              <a:buChar char="ø"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The general characteristics of Polyamide 6 is summarized below</a:t>
            </a:r>
            <a:endParaRPr lang="en-US" dirty="0" smtClean="0">
              <a:latin typeface="Arial" pitchFamily="34" charset="0"/>
            </a:endParaRPr>
          </a:p>
          <a:p>
            <a:pPr lvl="2" algn="just">
              <a:buClr>
                <a:schemeClr val="folHlink"/>
              </a:buClr>
              <a:buFont typeface="Symbol" pitchFamily="18" charset="2"/>
              <a:buChar char="¨"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Hard and though thermoplastic</a:t>
            </a:r>
          </a:p>
          <a:p>
            <a:pPr lvl="2" algn="just">
              <a:buClr>
                <a:schemeClr val="folHlink"/>
              </a:buClr>
              <a:buFont typeface="Symbol" pitchFamily="18" charset="2"/>
              <a:buChar char="¨"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Good abrasion resistance</a:t>
            </a:r>
          </a:p>
          <a:p>
            <a:pPr lvl="2" algn="just">
              <a:buClr>
                <a:schemeClr val="folHlink"/>
              </a:buClr>
              <a:buFont typeface="Symbol" pitchFamily="18" charset="2"/>
              <a:buChar char="¨"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How co-efficient of friction</a:t>
            </a:r>
          </a:p>
          <a:p>
            <a:pPr lvl="2" algn="just">
              <a:buClr>
                <a:schemeClr val="folHlink"/>
              </a:buClr>
              <a:buFont typeface="Symbol" pitchFamily="18" charset="2"/>
              <a:buChar char="¨"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High tensile strength </a:t>
            </a:r>
          </a:p>
          <a:p>
            <a:pPr lvl="2" algn="just">
              <a:buClr>
                <a:schemeClr val="folHlink"/>
              </a:buClr>
              <a:buFont typeface="Symbol" pitchFamily="18" charset="2"/>
              <a:buChar char="¨"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Good dimensional stability </a:t>
            </a:r>
          </a:p>
          <a:p>
            <a:pPr lvl="2" algn="just">
              <a:buClr>
                <a:schemeClr val="folHlink"/>
              </a:buClr>
              <a:buFont typeface="Symbol" pitchFamily="18" charset="2"/>
              <a:buChar char="¨"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Low tendency to work </a:t>
            </a:r>
          </a:p>
          <a:p>
            <a:pPr lvl="2" algn="just">
              <a:buClr>
                <a:schemeClr val="folHlink"/>
              </a:buClr>
              <a:buFont typeface="Symbol" pitchFamily="18" charset="2"/>
              <a:buChar char="¨"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Smooth appearance of surface </a:t>
            </a:r>
          </a:p>
          <a:p>
            <a:pPr lvl="2" algn="just">
              <a:buClr>
                <a:schemeClr val="folHlink"/>
              </a:buClr>
              <a:buFont typeface="Symbol" pitchFamily="18" charset="2"/>
              <a:buChar char="¨"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Average to high surface gloss </a:t>
            </a:r>
          </a:p>
          <a:p>
            <a:pPr lvl="2" algn="just">
              <a:buClr>
                <a:schemeClr val="folHlink"/>
              </a:buClr>
              <a:buFont typeface="Symbol" pitchFamily="18" charset="2"/>
              <a:buChar char="¨"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Resistance to lubricants,  engine fuels, grease etc. </a:t>
            </a:r>
          </a:p>
          <a:p>
            <a:pPr>
              <a:buFont typeface="Wingdings" pitchFamily="2" charset="2"/>
              <a:buChar char="Ø"/>
            </a:pPr>
            <a:endParaRPr lang="en-US" b="1" dirty="0"/>
          </a:p>
        </p:txBody>
      </p:sp>
      <p:pic>
        <p:nvPicPr>
          <p:cNvPr id="4" name="Picture 3" descr="Untitl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99592" y="1340768"/>
            <a:ext cx="7128792" cy="11521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Nylon  composites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b="1" dirty="0" smtClean="0"/>
              <a:t>FILLERS:</a:t>
            </a:r>
          </a:p>
          <a:p>
            <a:pPr algn="just">
              <a:buFont typeface="Wingdings" pitchFamily="2" charset="2"/>
              <a:buChar char="Ø"/>
            </a:pP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Silicon dioxide - increase tear strength.</a:t>
            </a:r>
          </a:p>
          <a:p>
            <a:pPr marL="357188" indent="-357188" algn="just">
              <a:buFont typeface="Wingdings" pitchFamily="2" charset="2"/>
              <a:buChar char="Ø"/>
            </a:pP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Mica and  talc improve stiffness, strength, hardness, heat distortion characteristics, dimensional stability and surface finish</a:t>
            </a:r>
          </a:p>
          <a:p>
            <a:pPr marL="357188" indent="-357188" algn="just">
              <a:buFont typeface="Wingdings" pitchFamily="2" charset="2"/>
              <a:buChar char="Ø"/>
            </a:pP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Metal powders (</a:t>
            </a:r>
            <a:r>
              <a:rPr lang="en-US" sz="3400" dirty="0" err="1" smtClean="0">
                <a:latin typeface="Times New Roman" pitchFamily="18" charset="0"/>
                <a:cs typeface="Times New Roman" pitchFamily="18" charset="0"/>
              </a:rPr>
              <a:t>aluminium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, bronze, steel, lead, zinc, copper, nickel) improve heat distortion characteristics and particularly, electrical conductivity</a:t>
            </a:r>
          </a:p>
          <a:p>
            <a:pPr marL="357188" indent="-357188" algn="just">
              <a:buFont typeface="Wingdings" pitchFamily="2" charset="2"/>
              <a:buChar char="Ø"/>
            </a:pP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Graphite are used particularly in glass fiber reinforced polyamides to improve slip and wear characteristics.</a:t>
            </a:r>
          </a:p>
          <a:p>
            <a:pPr>
              <a:buFont typeface="Wingdings" pitchFamily="2" charset="2"/>
              <a:buChar char="Ø"/>
            </a:pP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Nylon  composites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sz="3400" b="1" dirty="0" smtClean="0">
                <a:latin typeface="Times New Roman" pitchFamily="18" charset="0"/>
                <a:cs typeface="Times New Roman" pitchFamily="18" charset="0"/>
              </a:rPr>
              <a:t>REINFORCEDMENT:</a:t>
            </a:r>
          </a:p>
          <a:p>
            <a:pPr algn="just">
              <a:lnSpc>
                <a:spcPct val="150000"/>
              </a:lnSpc>
              <a:buClr>
                <a:schemeClr val="folHlink"/>
              </a:buClr>
              <a:buFont typeface="CommercialPi BT" pitchFamily="18" charset="2"/>
              <a:buChar char="÷"/>
            </a:pP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The main reinforcement for PA is glass fiber material.</a:t>
            </a:r>
          </a:p>
          <a:p>
            <a:pPr algn="just">
              <a:lnSpc>
                <a:spcPct val="150000"/>
              </a:lnSpc>
              <a:buClr>
                <a:schemeClr val="folHlink"/>
              </a:buClr>
              <a:buFont typeface="CommercialPi BT" pitchFamily="18" charset="2"/>
              <a:buChar char="÷"/>
            </a:pP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 It is used in proportions of up to 50% w/w in PA 6 and PA 66 and </a:t>
            </a:r>
            <a:r>
              <a:rPr lang="en-US" sz="3400" dirty="0" err="1" smtClean="0">
                <a:latin typeface="Times New Roman" pitchFamily="18" charset="0"/>
                <a:cs typeface="Times New Roman" pitchFamily="18" charset="0"/>
              </a:rPr>
              <a:t>upto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 30% w/w in PA 69, 610, 11 and 12. Tensile strength, stiffness, hardness, heat distortion characteristics, cracking resistance, chemical and hydrolysis resistance are all improved.</a:t>
            </a:r>
          </a:p>
          <a:p>
            <a:pPr algn="just">
              <a:lnSpc>
                <a:spcPct val="150000"/>
              </a:lnSpc>
              <a:buClr>
                <a:schemeClr val="folHlink"/>
              </a:buClr>
              <a:buFont typeface="CommercialPi BT" pitchFamily="18" charset="2"/>
              <a:buChar char="÷"/>
            </a:pP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 Carbon fibers increase the elastic modulus significantly more than glass fiber material and also improve slip properties, thermal and electrical conductivity</a:t>
            </a:r>
          </a:p>
          <a:p>
            <a:pPr>
              <a:buFont typeface="Wingdings" pitchFamily="2" charset="2"/>
              <a:buChar char="Ø"/>
            </a:pP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100" b="1" dirty="0" smtClean="0">
                <a:latin typeface="Times New Roman" pitchFamily="18" charset="0"/>
                <a:cs typeface="Times New Roman" pitchFamily="18" charset="0"/>
              </a:rPr>
              <a:t>Additives of Polyamide </a:t>
            </a:r>
            <a:r>
              <a:rPr lang="en-US" b="1" dirty="0" smtClean="0">
                <a:latin typeface="Arial" charset="0"/>
              </a:rPr>
              <a:t/>
            </a:r>
            <a:br>
              <a:rPr lang="en-US" b="1" dirty="0" smtClean="0">
                <a:latin typeface="Arial" charset="0"/>
              </a:rPr>
            </a:br>
            <a:endParaRPr lang="en-US" dirty="0"/>
          </a:p>
        </p:txBody>
      </p:sp>
      <p:sp>
        <p:nvSpPr>
          <p:cNvPr id="4" name="Text Box 6"/>
          <p:cNvSpPr txBox="1">
            <a:spLocks noGrp="1" noChangeArrowheads="1"/>
          </p:cNvSpPr>
          <p:nvPr>
            <p:ph idx="1"/>
          </p:nvPr>
        </p:nvSpPr>
        <p:spPr bwMode="auto">
          <a:xfrm>
            <a:off x="304800" y="1554162"/>
            <a:ext cx="8686800" cy="2468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None/>
            </a:pPr>
            <a:r>
              <a:rPr lang="en-US" b="1" dirty="0">
                <a:latin typeface="Arial" charset="0"/>
              </a:rPr>
              <a:t>	1.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Anti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oxidants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	2. Heat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stabilizers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	3. UV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stabilizers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	4. Nucleating agents</a:t>
            </a:r>
          </a:p>
          <a:p>
            <a:pPr>
              <a:buNone/>
            </a:pPr>
            <a:endParaRPr lang="en-US" sz="1800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Properties of pc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251520" y="2924944"/>
            <a:ext cx="8686800" cy="372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2" algn="just">
              <a:buFont typeface="Wingdings" pitchFamily="2" charset="2"/>
              <a:buChar char="Ø"/>
            </a:pP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Easy colourability</a:t>
            </a:r>
          </a:p>
          <a:p>
            <a:pPr lvl="2" algn="just">
              <a:buFont typeface="Wingdings" pitchFamily="2" charset="2"/>
              <a:buChar char="Ø"/>
            </a:pP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Chemically 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resistant to organic and inorganic liquids</a:t>
            </a:r>
          </a:p>
          <a:p>
            <a:pPr lvl="2" algn="just">
              <a:buFont typeface="Wingdings" pitchFamily="2" charset="2"/>
              <a:buChar char="Ø"/>
            </a:pP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Non-toxic</a:t>
            </a:r>
          </a:p>
          <a:p>
            <a:pPr lvl="2" algn="just">
              <a:buFont typeface="Wingdings" pitchFamily="2" charset="2"/>
              <a:buChar char="Ø"/>
            </a:pP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Good insulator</a:t>
            </a:r>
          </a:p>
          <a:p>
            <a:pPr lvl="2" algn="just">
              <a:buFont typeface="Wingdings" pitchFamily="2" charset="2"/>
              <a:buChar char="Ø"/>
            </a:pP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Dielectric constant is independent of temperature </a:t>
            </a:r>
          </a:p>
          <a:p>
            <a:pPr lvl="2" algn="just">
              <a:buFont typeface="Wingdings" pitchFamily="2" charset="2"/>
              <a:buChar char="Ø"/>
            </a:pP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High corrosion resistant</a:t>
            </a:r>
          </a:p>
          <a:p>
            <a:pPr lvl="2" algn="just">
              <a:buFont typeface="Wingdings" pitchFamily="2" charset="2"/>
              <a:buChar char="Ø"/>
            </a:pP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High creep resistance over 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board 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temperature 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range.</a:t>
            </a:r>
            <a:endParaRPr lang="en-GB" sz="2000" dirty="0">
              <a:latin typeface="Times New Roman" pitchFamily="18" charset="0"/>
              <a:cs typeface="Times New Roman" pitchFamily="18" charset="0"/>
            </a:endParaRPr>
          </a:p>
          <a:p>
            <a:pPr lvl="2">
              <a:buFont typeface="Wingdings" pitchFamily="2" charset="2"/>
              <a:buChar char="Ø"/>
            </a:pP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Excellent toughness</a:t>
            </a:r>
          </a:p>
          <a:p>
            <a:pPr lvl="2">
              <a:buFont typeface="Wingdings" pitchFamily="2" charset="2"/>
              <a:buChar char="Ø"/>
            </a:pP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Dimensionally stable</a:t>
            </a:r>
          </a:p>
          <a:p>
            <a:pPr lvl="2">
              <a:buFont typeface="Wingdings" pitchFamily="2" charset="2"/>
              <a:buChar char="Ø"/>
            </a:pP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Very good impact resistance at small 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thickness</a:t>
            </a:r>
            <a:endParaRPr lang="en-GB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050" name="Object 7"/>
          <p:cNvGraphicFramePr>
            <a:graphicFrameLocks noChangeAspect="1"/>
          </p:cNvGraphicFramePr>
          <p:nvPr/>
        </p:nvGraphicFramePr>
        <p:xfrm>
          <a:off x="2123728" y="1340768"/>
          <a:ext cx="3962400" cy="1492250"/>
        </p:xfrm>
        <a:graphic>
          <a:graphicData uri="http://schemas.openxmlformats.org/presentationml/2006/ole">
            <p:oleObj spid="_x0000_s2050" name="Bitmap Image" r:id="rId3" imgW="2834886" imgH="1066667" progId="PBrush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b="1" dirty="0" smtClean="0">
                <a:latin typeface="Times New Roman" pitchFamily="18" charset="0"/>
                <a:cs typeface="Times New Roman" pitchFamily="18" charset="0"/>
              </a:rPr>
              <a:t>Fillers</a:t>
            </a:r>
            <a:r>
              <a:rPr lang="en-GB" b="1" u="sng" dirty="0" smtClean="0">
                <a:latin typeface="Arial" charset="0"/>
              </a:rPr>
              <a:t/>
            </a:r>
            <a:br>
              <a:rPr lang="en-GB" b="1" u="sng" dirty="0" smtClean="0">
                <a:latin typeface="Arial" charset="0"/>
              </a:rPr>
            </a:br>
            <a:endParaRPr lang="en-US" dirty="0"/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idx="1"/>
          </p:nvPr>
        </p:nvSpPr>
        <p:spPr bwMode="auto">
          <a:xfrm>
            <a:off x="304800" y="1554162"/>
            <a:ext cx="8686800" cy="2579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en-AU" dirty="0">
                <a:latin typeface="Arial" charset="0"/>
              </a:rPr>
              <a:t> </a:t>
            </a:r>
            <a:r>
              <a:rPr lang="en-AU" sz="2400" dirty="0">
                <a:latin typeface="Times New Roman" pitchFamily="18" charset="0"/>
                <a:cs typeface="Times New Roman" pitchFamily="18" charset="0"/>
              </a:rPr>
              <a:t>Graphite, MoS2 and PTFE are successfully used in PC to minimize abrasion and wear  </a:t>
            </a:r>
            <a:r>
              <a:rPr lang="en-AU" sz="2400" dirty="0" err="1">
                <a:latin typeface="Times New Roman" pitchFamily="18" charset="0"/>
                <a:cs typeface="Times New Roman" pitchFamily="18" charset="0"/>
              </a:rPr>
              <a:t>moldings</a:t>
            </a:r>
            <a:r>
              <a:rPr lang="en-AU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Font typeface="Wingdings" pitchFamily="2" charset="2"/>
              <a:buChar char="Ø"/>
            </a:pPr>
            <a:endParaRPr lang="en-AU" sz="24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en-AU" sz="24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AU" sz="2400" dirty="0" err="1">
                <a:latin typeface="Times New Roman" pitchFamily="18" charset="0"/>
                <a:cs typeface="Times New Roman" pitchFamily="18" charset="0"/>
              </a:rPr>
              <a:t>Aluminum</a:t>
            </a:r>
            <a:r>
              <a:rPr lang="en-AU" sz="2400" dirty="0">
                <a:latin typeface="Times New Roman" pitchFamily="18" charset="0"/>
                <a:cs typeface="Times New Roman" pitchFamily="18" charset="0"/>
              </a:rPr>
              <a:t> powder is used to increase the thermal and electrical conductivity</a:t>
            </a:r>
            <a:r>
              <a:rPr lang="en-AU" sz="2400" dirty="0" smtClean="0">
                <a:latin typeface="Times New Roman" pitchFamily="18" charset="0"/>
                <a:cs typeface="Times New Roman" pitchFamily="18" charset="0"/>
              </a:rPr>
              <a:t>. This </a:t>
            </a:r>
            <a:r>
              <a:rPr lang="en-AU" sz="2400" dirty="0">
                <a:latin typeface="Times New Roman" pitchFamily="18" charset="0"/>
                <a:cs typeface="Times New Roman" pitchFamily="18" charset="0"/>
              </a:rPr>
              <a:t>provides protection against electromagnetic interference (EMI) in, for examples, data processing installations.</a:t>
            </a:r>
            <a:endParaRPr lang="en-GB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95536" y="4365104"/>
            <a:ext cx="8064896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Clr>
                <a:schemeClr val="accent2"/>
              </a:buClr>
            </a:pPr>
            <a:r>
              <a:rPr lang="en-AU" sz="2400" b="1" dirty="0" smtClean="0">
                <a:latin typeface="Times New Roman" pitchFamily="18" charset="0"/>
                <a:cs typeface="Times New Roman" pitchFamily="18" charset="0"/>
              </a:rPr>
              <a:t>OTHERS</a:t>
            </a:r>
            <a:r>
              <a:rPr lang="en-AU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spcBef>
                <a:spcPct val="50000"/>
              </a:spcBef>
              <a:buClr>
                <a:schemeClr val="accent2"/>
              </a:buClr>
              <a:buFont typeface="Wingdings" pitchFamily="2" charset="2"/>
              <a:buChar char="Ø"/>
            </a:pPr>
            <a:r>
              <a:rPr lang="en-AU" sz="2400" dirty="0" smtClean="0">
                <a:latin typeface="Times New Roman" pitchFamily="18" charset="0"/>
                <a:cs typeface="Times New Roman" pitchFamily="18" charset="0"/>
              </a:rPr>
              <a:t>UV absorbers are the only effective UV stabilizers</a:t>
            </a:r>
          </a:p>
          <a:p>
            <a:pPr>
              <a:spcBef>
                <a:spcPct val="50000"/>
              </a:spcBef>
              <a:buClr>
                <a:schemeClr val="accent2"/>
              </a:buClr>
              <a:buFont typeface="Wingdings" pitchFamily="2" charset="2"/>
              <a:buChar char="Ø"/>
            </a:pPr>
            <a:r>
              <a:rPr lang="en-AU" sz="2400" dirty="0" smtClean="0">
                <a:latin typeface="Times New Roman" pitchFamily="18" charset="0"/>
                <a:cs typeface="Times New Roman" pitchFamily="18" charset="0"/>
              </a:rPr>
              <a:t> Colorants</a:t>
            </a:r>
          </a:p>
          <a:p>
            <a:pPr>
              <a:spcBef>
                <a:spcPct val="50000"/>
              </a:spcBef>
              <a:buClr>
                <a:schemeClr val="accent2"/>
              </a:buClr>
              <a:buFont typeface="Wingdings" pitchFamily="2" charset="2"/>
              <a:buChar char="Ø"/>
            </a:pPr>
            <a:r>
              <a:rPr lang="en-AU" sz="2400" dirty="0" smtClean="0">
                <a:latin typeface="Times New Roman" pitchFamily="18" charset="0"/>
                <a:cs typeface="Times New Roman" pitchFamily="18" charset="0"/>
              </a:rPr>
              <a:t> Blowing Agents</a:t>
            </a:r>
            <a:endParaRPr lang="en-GB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b="1" dirty="0" smtClean="0">
                <a:latin typeface="Times New Roman" pitchFamily="18" charset="0"/>
                <a:cs typeface="Times New Roman" pitchFamily="18" charset="0"/>
              </a:rPr>
              <a:t>Reinforcements</a:t>
            </a:r>
            <a:r>
              <a:rPr lang="en-GB" dirty="0" smtClean="0"/>
              <a:t/>
            </a:r>
            <a:br>
              <a:rPr lang="en-GB" dirty="0" smtClean="0"/>
            </a:br>
            <a:endParaRPr lang="en-US" dirty="0"/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idx="1"/>
          </p:nvPr>
        </p:nvSpPr>
        <p:spPr bwMode="auto">
          <a:xfrm>
            <a:off x="304800" y="1554162"/>
            <a:ext cx="8686800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Char char="Ø"/>
            </a:pPr>
            <a:r>
              <a:rPr lang="en-AU" sz="2400" dirty="0">
                <a:latin typeface="Times New Roman" pitchFamily="18" charset="0"/>
                <a:cs typeface="Times New Roman" pitchFamily="18" charset="0"/>
              </a:rPr>
              <a:t> The preferred reinforcement for PC as for many other plastics, glass </a:t>
            </a:r>
            <a:r>
              <a:rPr lang="en-AU" sz="2400" dirty="0" err="1">
                <a:latin typeface="Times New Roman" pitchFamily="18" charset="0"/>
                <a:cs typeface="Times New Roman" pitchFamily="18" charset="0"/>
              </a:rPr>
              <a:t>fiber</a:t>
            </a:r>
            <a:r>
              <a:rPr lang="en-AU" sz="24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spcBef>
                <a:spcPct val="50000"/>
              </a:spcBef>
              <a:buFont typeface="Wingdings" pitchFamily="2" charset="2"/>
              <a:buChar char="Ø"/>
            </a:pPr>
            <a:r>
              <a:rPr lang="en-AU" sz="2400" dirty="0">
                <a:latin typeface="Times New Roman" pitchFamily="18" charset="0"/>
                <a:cs typeface="Times New Roman" pitchFamily="18" charset="0"/>
              </a:rPr>
              <a:t> PC occupies third place amongst GF reinforced thermoplastics PA and PP. </a:t>
            </a:r>
          </a:p>
          <a:p>
            <a:pPr>
              <a:spcBef>
                <a:spcPct val="50000"/>
              </a:spcBef>
              <a:buFont typeface="Wingdings" pitchFamily="2" charset="2"/>
              <a:buChar char="Ø"/>
            </a:pPr>
            <a:r>
              <a:rPr lang="en-AU" sz="2400" dirty="0">
                <a:latin typeface="Times New Roman" pitchFamily="18" charset="0"/>
                <a:cs typeface="Times New Roman" pitchFamily="18" charset="0"/>
              </a:rPr>
              <a:t>The glass content varies between 10 and 40%. </a:t>
            </a:r>
            <a:r>
              <a:rPr lang="en-AU" sz="2400" dirty="0" smtClean="0">
                <a:latin typeface="Times New Roman" pitchFamily="18" charset="0"/>
                <a:cs typeface="Times New Roman" pitchFamily="18" charset="0"/>
              </a:rPr>
              <a:t>E-glass </a:t>
            </a:r>
            <a:r>
              <a:rPr lang="en-AU" sz="2400" dirty="0">
                <a:latin typeface="Times New Roman" pitchFamily="18" charset="0"/>
                <a:cs typeface="Times New Roman" pitchFamily="18" charset="0"/>
              </a:rPr>
              <a:t>surface-treated with silanes to promote adhesion is the main reinforcement.</a:t>
            </a:r>
          </a:p>
          <a:p>
            <a:pPr>
              <a:spcBef>
                <a:spcPct val="50000"/>
              </a:spcBef>
              <a:buFont typeface="Wingdings" pitchFamily="2" charset="2"/>
              <a:buChar char="Ø"/>
            </a:pPr>
            <a:r>
              <a:rPr lang="en-AU" sz="2400" dirty="0">
                <a:latin typeface="Times New Roman" pitchFamily="18" charset="0"/>
                <a:cs typeface="Times New Roman" pitchFamily="18" charset="0"/>
              </a:rPr>
              <a:t> A PC reinforced with 30% w/w glass </a:t>
            </a:r>
            <a:r>
              <a:rPr lang="en-AU" sz="2400" dirty="0" err="1">
                <a:latin typeface="Times New Roman" pitchFamily="18" charset="0"/>
                <a:cs typeface="Times New Roman" pitchFamily="18" charset="0"/>
              </a:rPr>
              <a:t>fiber</a:t>
            </a:r>
            <a:r>
              <a:rPr lang="en-AU" sz="2400" dirty="0">
                <a:latin typeface="Times New Roman" pitchFamily="18" charset="0"/>
                <a:cs typeface="Times New Roman" pitchFamily="18" charset="0"/>
              </a:rPr>
              <a:t> can </a:t>
            </a:r>
            <a:r>
              <a:rPr lang="en-AU" sz="2400" dirty="0" smtClean="0">
                <a:latin typeface="Times New Roman" pitchFamily="18" charset="0"/>
                <a:cs typeface="Times New Roman" pitchFamily="18" charset="0"/>
              </a:rPr>
              <a:t>complete </a:t>
            </a:r>
            <a:r>
              <a:rPr lang="en-AU" sz="2400" dirty="0">
                <a:latin typeface="Times New Roman" pitchFamily="18" charset="0"/>
                <a:cs typeface="Times New Roman" pitchFamily="18" charset="0"/>
              </a:rPr>
              <a:t>in mechanical terms with non-ferrous metals or </a:t>
            </a:r>
            <a:r>
              <a:rPr lang="en-AU" sz="2400" dirty="0" err="1">
                <a:latin typeface="Times New Roman" pitchFamily="18" charset="0"/>
                <a:cs typeface="Times New Roman" pitchFamily="18" charset="0"/>
              </a:rPr>
              <a:t>thermosets</a:t>
            </a:r>
            <a:r>
              <a:rPr lang="en-AU" sz="24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spcBef>
                <a:spcPct val="50000"/>
              </a:spcBef>
              <a:buFont typeface="Wingdings" pitchFamily="2" charset="2"/>
              <a:buChar char="Ø"/>
            </a:pPr>
            <a:r>
              <a:rPr lang="en-AU" sz="2400" dirty="0">
                <a:latin typeface="Times New Roman" pitchFamily="18" charset="0"/>
                <a:cs typeface="Times New Roman" pitchFamily="18" charset="0"/>
              </a:rPr>
              <a:t> Wollastonite is used very occasionally to improve the stiffness of </a:t>
            </a:r>
            <a:r>
              <a:rPr lang="en-AU" sz="2400" dirty="0" err="1">
                <a:latin typeface="Times New Roman" pitchFamily="18" charset="0"/>
                <a:cs typeface="Times New Roman" pitchFamily="18" charset="0"/>
              </a:rPr>
              <a:t>moldings</a:t>
            </a:r>
            <a:r>
              <a:rPr lang="en-AU" sz="2400" dirty="0">
                <a:latin typeface="Times New Roman" pitchFamily="18" charset="0"/>
                <a:cs typeface="Times New Roman" pitchFamily="18" charset="0"/>
              </a:rPr>
              <a:t>.</a:t>
            </a:r>
            <a:endParaRPr lang="en-GB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Properties of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pom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96752"/>
            <a:ext cx="8686800" cy="5661248"/>
          </a:xfrm>
        </p:spPr>
        <p:txBody>
          <a:bodyPr>
            <a:normAutofit fontScale="55000" lnSpcReduction="20000"/>
          </a:bodyPr>
          <a:lstStyle/>
          <a:p>
            <a:pPr lvl="2" algn="just">
              <a:lnSpc>
                <a:spcPct val="125000"/>
              </a:lnSpc>
              <a:buClr>
                <a:srgbClr val="FF3300"/>
              </a:buClr>
              <a:buFont typeface="CommercialPi BT" pitchFamily="18" charset="2"/>
              <a:buChar char="ø"/>
            </a:pPr>
            <a:r>
              <a:rPr lang="en-GB" sz="4400" dirty="0" smtClean="0">
                <a:latin typeface="Times New Roman" pitchFamily="18" charset="0"/>
                <a:cs typeface="Times New Roman" pitchFamily="18" charset="0"/>
              </a:rPr>
              <a:t> Good appearance</a:t>
            </a:r>
          </a:p>
          <a:p>
            <a:pPr lvl="2" algn="just">
              <a:lnSpc>
                <a:spcPct val="125000"/>
              </a:lnSpc>
              <a:buClr>
                <a:srgbClr val="FF3300"/>
              </a:buClr>
              <a:buFont typeface="CommercialPi BT" pitchFamily="18" charset="2"/>
              <a:buChar char="ø"/>
            </a:pPr>
            <a:r>
              <a:rPr lang="en-GB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4400" dirty="0" err="1" smtClean="0">
                <a:latin typeface="Times New Roman" pitchFamily="18" charset="0"/>
                <a:cs typeface="Times New Roman" pitchFamily="18" charset="0"/>
              </a:rPr>
              <a:t>Homopolymer</a:t>
            </a:r>
            <a:r>
              <a:rPr lang="en-GB" sz="4400" dirty="0" smtClean="0">
                <a:latin typeface="Times New Roman" pitchFamily="18" charset="0"/>
                <a:cs typeface="Times New Roman" pitchFamily="18" charset="0"/>
              </a:rPr>
              <a:t> is resistant to mid acids and bases</a:t>
            </a:r>
          </a:p>
          <a:p>
            <a:pPr lvl="2" algn="just">
              <a:lnSpc>
                <a:spcPct val="125000"/>
              </a:lnSpc>
              <a:buClr>
                <a:srgbClr val="FF3300"/>
              </a:buClr>
              <a:buFont typeface="CommercialPi BT" pitchFamily="18" charset="2"/>
              <a:buChar char="ø"/>
            </a:pPr>
            <a:r>
              <a:rPr lang="en-GB" sz="4400" dirty="0" smtClean="0">
                <a:latin typeface="Times New Roman" pitchFamily="18" charset="0"/>
                <a:cs typeface="Times New Roman" pitchFamily="18" charset="0"/>
              </a:rPr>
              <a:t> Good electrical properties but affected by moisture</a:t>
            </a:r>
          </a:p>
          <a:p>
            <a:pPr lvl="2" algn="just">
              <a:lnSpc>
                <a:spcPct val="125000"/>
              </a:lnSpc>
              <a:buClr>
                <a:srgbClr val="FF3300"/>
              </a:buClr>
              <a:buFont typeface="CommercialPi BT" pitchFamily="18" charset="2"/>
              <a:buChar char="ø"/>
            </a:pPr>
            <a:r>
              <a:rPr lang="en-GB" sz="4400" dirty="0" smtClean="0">
                <a:latin typeface="Times New Roman" pitchFamily="18" charset="0"/>
                <a:cs typeface="Times New Roman" pitchFamily="18" charset="0"/>
              </a:rPr>
              <a:t> Stiff and rigid</a:t>
            </a:r>
          </a:p>
          <a:p>
            <a:pPr lvl="2" algn="just">
              <a:lnSpc>
                <a:spcPct val="125000"/>
              </a:lnSpc>
              <a:buClr>
                <a:srgbClr val="FF3300"/>
              </a:buClr>
              <a:buFont typeface="CommercialPi BT" pitchFamily="18" charset="2"/>
              <a:buChar char="ø"/>
            </a:pPr>
            <a:r>
              <a:rPr lang="en-GB" sz="4400" dirty="0" smtClean="0">
                <a:latin typeface="Times New Roman" pitchFamily="18" charset="0"/>
                <a:cs typeface="Times New Roman" pitchFamily="18" charset="0"/>
              </a:rPr>
              <a:t> Good toughness</a:t>
            </a:r>
          </a:p>
          <a:p>
            <a:pPr lvl="2" algn="just">
              <a:lnSpc>
                <a:spcPct val="125000"/>
              </a:lnSpc>
              <a:buClr>
                <a:srgbClr val="FF3300"/>
              </a:buClr>
              <a:buFont typeface="CommercialPi BT" pitchFamily="18" charset="2"/>
              <a:buChar char="ø"/>
            </a:pPr>
            <a:r>
              <a:rPr lang="en-GB" sz="4400" dirty="0" smtClean="0">
                <a:latin typeface="Times New Roman" pitchFamily="18" charset="0"/>
                <a:cs typeface="Times New Roman" pitchFamily="18" charset="0"/>
              </a:rPr>
              <a:t> Notch sensitive</a:t>
            </a:r>
          </a:p>
          <a:p>
            <a:pPr lvl="2" algn="just">
              <a:lnSpc>
                <a:spcPct val="125000"/>
              </a:lnSpc>
              <a:buClr>
                <a:srgbClr val="FF3300"/>
              </a:buClr>
              <a:buFont typeface="CommercialPi BT" pitchFamily="18" charset="2"/>
              <a:buChar char="ø"/>
            </a:pPr>
            <a:r>
              <a:rPr lang="en-GB" sz="4400" dirty="0" smtClean="0">
                <a:latin typeface="Times New Roman" pitchFamily="18" charset="0"/>
                <a:cs typeface="Times New Roman" pitchFamily="18" charset="0"/>
              </a:rPr>
              <a:t> Excellent fatigue resistance under repeated load</a:t>
            </a:r>
          </a:p>
          <a:p>
            <a:pPr lvl="2" algn="just">
              <a:lnSpc>
                <a:spcPct val="125000"/>
              </a:lnSpc>
              <a:buClr>
                <a:srgbClr val="FF3300"/>
              </a:buClr>
              <a:buFont typeface="CommercialPi BT" pitchFamily="18" charset="2"/>
              <a:buChar char="ø"/>
            </a:pPr>
            <a:r>
              <a:rPr lang="en-GB" sz="4400" dirty="0" smtClean="0">
                <a:latin typeface="Times New Roman" pitchFamily="18" charset="0"/>
                <a:cs typeface="Times New Roman" pitchFamily="18" charset="0"/>
              </a:rPr>
              <a:t>Excellent creep resistance under continuous load</a:t>
            </a:r>
          </a:p>
          <a:p>
            <a:pPr lvl="2" algn="just">
              <a:lnSpc>
                <a:spcPct val="125000"/>
              </a:lnSpc>
              <a:buClr>
                <a:srgbClr val="FF3300"/>
              </a:buClr>
              <a:buFont typeface="CommercialPi BT" pitchFamily="18" charset="2"/>
              <a:buChar char="ø"/>
            </a:pPr>
            <a:r>
              <a:rPr lang="en-GB" sz="4400" dirty="0" smtClean="0">
                <a:latin typeface="Times New Roman" pitchFamily="18" charset="0"/>
                <a:cs typeface="Times New Roman" pitchFamily="18" charset="0"/>
              </a:rPr>
              <a:t> Low coefficient of friction</a:t>
            </a:r>
          </a:p>
          <a:p>
            <a:pPr lvl="2" algn="just">
              <a:lnSpc>
                <a:spcPct val="125000"/>
              </a:lnSpc>
              <a:buClr>
                <a:srgbClr val="FF3300"/>
              </a:buClr>
              <a:buFont typeface="CommercialPi BT" pitchFamily="18" charset="2"/>
              <a:buChar char="ø"/>
            </a:pPr>
            <a:r>
              <a:rPr lang="en-GB" sz="4400" dirty="0" smtClean="0">
                <a:latin typeface="Times New Roman" pitchFamily="18" charset="0"/>
                <a:cs typeface="Times New Roman" pitchFamily="18" charset="0"/>
              </a:rPr>
              <a:t> Good abrasion resistance</a:t>
            </a:r>
          </a:p>
          <a:p>
            <a:pPr lvl="2" algn="just">
              <a:lnSpc>
                <a:spcPct val="125000"/>
              </a:lnSpc>
              <a:buClr>
                <a:srgbClr val="FF3300"/>
              </a:buClr>
              <a:buFont typeface="CommercialPi BT" pitchFamily="18" charset="2"/>
              <a:buChar char="ø"/>
            </a:pPr>
            <a:r>
              <a:rPr lang="en-GB" sz="4400" dirty="0" smtClean="0">
                <a:latin typeface="Times New Roman" pitchFamily="18" charset="0"/>
                <a:cs typeface="Times New Roman" pitchFamily="18" charset="0"/>
              </a:rPr>
              <a:t> Maintains the mechanical, chemical and electrical properties over broad temperature range and time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Pom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composite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idx="1"/>
          </p:nvPr>
        </p:nvSpPr>
        <p:spPr bwMode="auto">
          <a:xfrm>
            <a:off x="304800" y="1554162"/>
            <a:ext cx="8686800" cy="26407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Char char="Ø"/>
            </a:pPr>
            <a:r>
              <a:rPr lang="en-AU" sz="2400" dirty="0" smtClean="0">
                <a:latin typeface="Times New Roman" pitchFamily="18" charset="0"/>
                <a:cs typeface="Times New Roman" pitchFamily="18" charset="0"/>
              </a:rPr>
              <a:t>Stabilization is carried out by salts of carboxylic acids. </a:t>
            </a:r>
          </a:p>
          <a:p>
            <a:pPr algn="just">
              <a:buFont typeface="Wingdings" pitchFamily="2" charset="2"/>
              <a:buChar char="Ø"/>
            </a:pPr>
            <a:r>
              <a:rPr lang="en-A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AU" sz="2400" dirty="0">
                <a:latin typeface="Times New Roman" pitchFamily="18" charset="0"/>
                <a:cs typeface="Times New Roman" pitchFamily="18" charset="0"/>
              </a:rPr>
              <a:t>Without UV stabilization, POM has a tendency to surface cracking and chalking after a short period of weathering </a:t>
            </a:r>
            <a:r>
              <a:rPr lang="en-AU" sz="2400" dirty="0" smtClean="0">
                <a:latin typeface="Times New Roman" pitchFamily="18" charset="0"/>
                <a:cs typeface="Times New Roman" pitchFamily="18" charset="0"/>
              </a:rPr>
              <a:t>outdoors. </a:t>
            </a:r>
          </a:p>
          <a:p>
            <a:pPr algn="just">
              <a:buFont typeface="Wingdings" pitchFamily="2" charset="2"/>
              <a:buChar char="Ø"/>
            </a:pPr>
            <a:r>
              <a:rPr lang="en-AU" sz="2400" dirty="0" smtClean="0">
                <a:latin typeface="Times New Roman" pitchFamily="18" charset="0"/>
                <a:cs typeface="Times New Roman" pitchFamily="18" charset="0"/>
              </a:rPr>
              <a:t>Carbon </a:t>
            </a:r>
            <a:r>
              <a:rPr lang="en-AU" sz="2400" dirty="0">
                <a:latin typeface="Times New Roman" pitchFamily="18" charset="0"/>
                <a:cs typeface="Times New Roman" pitchFamily="18" charset="0"/>
              </a:rPr>
              <a:t>black can be used to achieve excellent UV </a:t>
            </a:r>
            <a:r>
              <a:rPr lang="en-AU" sz="2400" dirty="0" smtClean="0">
                <a:latin typeface="Times New Roman" pitchFamily="18" charset="0"/>
                <a:cs typeface="Times New Roman" pitchFamily="18" charset="0"/>
              </a:rPr>
              <a:t>stabilization</a:t>
            </a:r>
          </a:p>
          <a:p>
            <a:pPr algn="just">
              <a:spcBef>
                <a:spcPct val="50000"/>
              </a:spcBef>
              <a:buClr>
                <a:schemeClr val="accent1"/>
              </a:buClr>
              <a:buFont typeface="Wingdings" pitchFamily="2" charset="2"/>
              <a:buChar char="Ø"/>
            </a:pP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The pigments used to produce </a:t>
            </a:r>
            <a:r>
              <a:rPr lang="en-GB" sz="2400" dirty="0" err="1" smtClean="0">
                <a:latin typeface="Times New Roman" pitchFamily="18" charset="0"/>
                <a:cs typeface="Times New Roman" pitchFamily="18" charset="0"/>
              </a:rPr>
              <a:t>colored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dirty="0" err="1" smtClean="0">
                <a:latin typeface="Times New Roman" pitchFamily="18" charset="0"/>
                <a:cs typeface="Times New Roman" pitchFamily="18" charset="0"/>
              </a:rPr>
              <a:t>molding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 compounds from natural POM.</a:t>
            </a:r>
            <a:endParaRPr lang="en-GB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cap="none" dirty="0" smtClean="0">
                <a:latin typeface="Times New Roman" pitchFamily="18" charset="0"/>
                <a:cs typeface="Times New Roman" pitchFamily="18" charset="0"/>
              </a:rPr>
              <a:t>What is meant by Composite?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>
              <a:buFont typeface="Wingdings" pitchFamily="2" charset="2"/>
              <a:buChar char="v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Composites can be defined as materials that consist of two or more chemically and physically different phases separated by a distinct interface. </a:t>
            </a:r>
          </a:p>
          <a:p>
            <a:pPr algn="just">
              <a:buFont typeface="Wingdings" pitchFamily="2" charset="2"/>
              <a:buChar char="v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An other words Composites are solid materials composed of more than one substance in more than one phase</a:t>
            </a:r>
          </a:p>
          <a:p>
            <a:pPr algn="just">
              <a:buFont typeface="Wingdings" pitchFamily="2" charset="2"/>
              <a:buChar char="v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different systems are combined judiciously to achieve a system with more useful structural or functional properties non attainable by any of the constituent alone.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Fillers</a:t>
            </a:r>
            <a:r>
              <a:rPr lang="en-GB" b="1" u="sng" dirty="0" smtClean="0">
                <a:latin typeface="Arial" charset="0"/>
              </a:rPr>
              <a:t/>
            </a:r>
            <a:br>
              <a:rPr lang="en-GB" b="1" u="sng" dirty="0" smtClean="0">
                <a:latin typeface="Arial" charset="0"/>
              </a:rPr>
            </a:br>
            <a:endParaRPr lang="en-US" dirty="0"/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196752"/>
            <a:ext cx="8686800" cy="49675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Char char="Ø"/>
            </a:pPr>
            <a:r>
              <a:rPr lang="en-GB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Filling with 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 MoS2 </a:t>
            </a: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reduces 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the static and dynamic coefficient of friction and thus the tendency to stick-slip.</a:t>
            </a:r>
          </a:p>
          <a:p>
            <a:pPr>
              <a:spcBef>
                <a:spcPct val="50000"/>
              </a:spcBef>
              <a:buFont typeface="Wingdings" pitchFamily="2" charset="2"/>
              <a:buChar char="Ø"/>
            </a:pPr>
            <a:r>
              <a:rPr lang="en-AU" sz="2400" dirty="0">
                <a:latin typeface="Times New Roman" pitchFamily="18" charset="0"/>
                <a:cs typeface="Times New Roman" pitchFamily="18" charset="0"/>
              </a:rPr>
              <a:t> Addition of chalk improves the unlubricated abrasion resistance, a property valuable for gears and bearings. The flexural fatigue strength is also significantly increased. </a:t>
            </a:r>
          </a:p>
          <a:p>
            <a:pPr algn="just">
              <a:buFont typeface="Wingdings" pitchFamily="2" charset="2"/>
              <a:buChar char="Ø"/>
            </a:pPr>
            <a:r>
              <a:rPr lang="en-AU" sz="2400" dirty="0">
                <a:latin typeface="Times New Roman" pitchFamily="18" charset="0"/>
                <a:cs typeface="Times New Roman" pitchFamily="18" charset="0"/>
              </a:rPr>
              <a:t> Addition of PTFE exploits the good slip properties of this material and the high mechanical strength of POM. Maintenance-free bearings without stick-slip are important applications.</a:t>
            </a:r>
          </a:p>
          <a:p>
            <a:pPr>
              <a:spcBef>
                <a:spcPct val="50000"/>
              </a:spcBef>
              <a:buFont typeface="Wingdings" pitchFamily="2" charset="2"/>
              <a:buChar char="Ø"/>
            </a:pP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 The slip characteristics of standard POM grades can be improved by the addition of oil concentrates in a ratio 1:10 Aluminium and bronze can be used to increase the heat distortion temperature and electrical conductivity.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Reinforcements</a:t>
            </a:r>
            <a:r>
              <a:rPr lang="en-GB" u="sng" dirty="0" smtClean="0">
                <a:solidFill>
                  <a:schemeClr val="folHlink"/>
                </a:solidFill>
                <a:latin typeface="Arial" charset="0"/>
              </a:rPr>
              <a:t/>
            </a:r>
            <a:br>
              <a:rPr lang="en-GB" u="sng" dirty="0" smtClean="0">
                <a:solidFill>
                  <a:schemeClr val="folHlink"/>
                </a:solidFill>
                <a:latin typeface="Arial" charset="0"/>
              </a:rPr>
            </a:br>
            <a:endParaRPr lang="en-US" dirty="0"/>
          </a:p>
        </p:txBody>
      </p:sp>
      <p:sp>
        <p:nvSpPr>
          <p:cNvPr id="4" name="Text Box 5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196752"/>
            <a:ext cx="8686800" cy="50044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buClr>
                <a:srgbClr val="FF3300"/>
              </a:buClr>
              <a:buFont typeface="CommercialPi BT" pitchFamily="18" charset="2"/>
              <a:buChar char="÷"/>
            </a:pPr>
            <a:r>
              <a:rPr lang="en-AU" sz="2400" dirty="0">
                <a:latin typeface="Times New Roman" pitchFamily="18" charset="0"/>
                <a:cs typeface="Times New Roman" pitchFamily="18" charset="0"/>
              </a:rPr>
              <a:t> The good heat distortion characteristics of reinforced grades can only be exploited for a short time</a:t>
            </a:r>
            <a:r>
              <a:rPr lang="en-AU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AU" sz="24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rgbClr val="FF3300"/>
              </a:buClr>
              <a:buFont typeface="CommercialPi BT" pitchFamily="18" charset="2"/>
              <a:buChar char="÷"/>
            </a:pPr>
            <a:r>
              <a:rPr lang="en-AU" sz="2400" dirty="0">
                <a:latin typeface="Times New Roman" pitchFamily="18" charset="0"/>
                <a:cs typeface="Times New Roman" pitchFamily="18" charset="0"/>
              </a:rPr>
              <a:t> The maximum service temperature even for glass- reinforced grades is only just above 100°C, 20 to 30% w/w of chopped and continuous strand doubles the tensile strength and triples the flexural modulus of elasticity. </a:t>
            </a:r>
          </a:p>
          <a:p>
            <a:pPr algn="just">
              <a:buClr>
                <a:srgbClr val="FF3300"/>
              </a:buClr>
              <a:buFont typeface="CommercialPi BT" pitchFamily="18" charset="2"/>
              <a:buChar char="÷"/>
            </a:pPr>
            <a:r>
              <a:rPr lang="en-AU" sz="2400" dirty="0">
                <a:latin typeface="Times New Roman" pitchFamily="18" charset="0"/>
                <a:cs typeface="Times New Roman" pitchFamily="18" charset="0"/>
              </a:rPr>
              <a:t> Creep </a:t>
            </a:r>
            <a:r>
              <a:rPr lang="en-AU" sz="2400" dirty="0" smtClean="0">
                <a:latin typeface="Times New Roman" pitchFamily="18" charset="0"/>
                <a:cs typeface="Times New Roman" pitchFamily="18" charset="0"/>
              </a:rPr>
              <a:t>behaviour </a:t>
            </a:r>
            <a:r>
              <a:rPr lang="en-AU" sz="2400" dirty="0">
                <a:latin typeface="Times New Roman" pitchFamily="18" charset="0"/>
                <a:cs typeface="Times New Roman" pitchFamily="18" charset="0"/>
              </a:rPr>
              <a:t>at elevated temperatures is also improved. </a:t>
            </a:r>
          </a:p>
          <a:p>
            <a:pPr algn="just">
              <a:buClr>
                <a:srgbClr val="FF3300"/>
              </a:buClr>
              <a:buFont typeface="CommercialPi BT" pitchFamily="18" charset="2"/>
              <a:buChar char="÷"/>
            </a:pPr>
            <a:r>
              <a:rPr lang="en-AU" sz="2400" dirty="0">
                <a:latin typeface="Times New Roman" pitchFamily="18" charset="0"/>
                <a:cs typeface="Times New Roman" pitchFamily="18" charset="0"/>
              </a:rPr>
              <a:t> The downside is lower notched impact strength and higher price per volume. </a:t>
            </a:r>
          </a:p>
          <a:p>
            <a:pPr algn="just">
              <a:buClr>
                <a:srgbClr val="FF3300"/>
              </a:buClr>
              <a:buFont typeface="CommercialPi BT" pitchFamily="18" charset="2"/>
              <a:buChar char="÷"/>
            </a:pPr>
            <a:r>
              <a:rPr lang="en-AU" sz="2400" dirty="0">
                <a:latin typeface="Times New Roman" pitchFamily="18" charset="0"/>
                <a:cs typeface="Times New Roman" pitchFamily="18" charset="0"/>
              </a:rPr>
              <a:t> Glass beads can be added up to 80% w/w without significantly affecting processing conditions.</a:t>
            </a:r>
          </a:p>
          <a:p>
            <a:pPr>
              <a:spcBef>
                <a:spcPct val="50000"/>
              </a:spcBef>
            </a:pPr>
            <a:endParaRPr lang="en-GB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Properties of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pvc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55576" y="2996952"/>
            <a:ext cx="7704856" cy="33055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7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PVC is polar in nature.</a:t>
            </a:r>
          </a:p>
          <a:p>
            <a:pPr algn="just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	Resistant to non- polar solvents.</a:t>
            </a:r>
          </a:p>
          <a:p>
            <a:pPr algn="just">
              <a:buFont typeface="Wingdings" pitchFamily="2" charset="2"/>
              <a:buChar char="Ø"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Flame retardant and self extinguishing.</a:t>
            </a:r>
          </a:p>
          <a:p>
            <a:pPr algn="just">
              <a:buFont typeface="Wingdings" pitchFamily="2" charset="2"/>
              <a:buChar char="Ø"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-	Presence of chlorine atom causes an increase in inter 	chain attraction and increase hardness and stiffness of 	polymer.</a:t>
            </a:r>
          </a:p>
        </p:txBody>
      </p:sp>
      <p:graphicFrame>
        <p:nvGraphicFramePr>
          <p:cNvPr id="37890" name="Object 1024"/>
          <p:cNvGraphicFramePr>
            <a:graphicFrameLocks noChangeAspect="1"/>
          </p:cNvGraphicFramePr>
          <p:nvPr/>
        </p:nvGraphicFramePr>
        <p:xfrm>
          <a:off x="3429000" y="1598613"/>
          <a:ext cx="2120900" cy="992187"/>
        </p:xfrm>
        <a:graphic>
          <a:graphicData uri="http://schemas.openxmlformats.org/presentationml/2006/ole">
            <p:oleObj spid="_x0000_s37890" name="CS ChemDraw Drawing" r:id="rId3" imgW="1348560" imgH="62964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-95250" y="533400"/>
            <a:ext cx="8458200" cy="6096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mtClean="0">
                <a:cs typeface="Times New Roman" pitchFamily="18" charset="0"/>
              </a:rPr>
              <a:t>	Additives and Compounding  </a:t>
            </a:r>
            <a:br>
              <a:rPr lang="en-US" smtClean="0">
                <a:cs typeface="Times New Roman" pitchFamily="18" charset="0"/>
              </a:rPr>
            </a:br>
            <a:endParaRPr lang="en-US" smtClean="0">
              <a:cs typeface="Times New Roman" pitchFamily="18" charset="0"/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57300" y="1524000"/>
            <a:ext cx="7429500" cy="5334000"/>
          </a:xfrm>
        </p:spPr>
        <p:txBody>
          <a:bodyPr/>
          <a:lstStyle/>
          <a:p>
            <a:pPr algn="l" eaLnBrk="1" hangingPunct="1"/>
            <a:r>
              <a:rPr lang="en-US" sz="2400" smtClean="0">
                <a:cs typeface="Times New Roman" pitchFamily="18" charset="0"/>
              </a:rPr>
              <a:t>A PVC compound may contain the following ingredients.</a:t>
            </a:r>
          </a:p>
          <a:p>
            <a:pPr algn="l" eaLnBrk="1" hangingPunct="1"/>
            <a:r>
              <a:rPr lang="en-US" sz="2400" smtClean="0">
                <a:cs typeface="Times New Roman" pitchFamily="18" charset="0"/>
              </a:rPr>
              <a:t>	-		Polymer			</a:t>
            </a:r>
          </a:p>
          <a:p>
            <a:pPr algn="just" eaLnBrk="1" hangingPunct="1"/>
            <a:r>
              <a:rPr lang="en-US" sz="2400" smtClean="0">
                <a:cs typeface="Times New Roman" pitchFamily="18" charset="0"/>
              </a:rPr>
              <a:t>	-		Stabilizers	 </a:t>
            </a:r>
          </a:p>
          <a:p>
            <a:pPr algn="just" eaLnBrk="1" hangingPunct="1"/>
            <a:r>
              <a:rPr lang="en-US" sz="2400" smtClean="0">
                <a:cs typeface="Times New Roman" pitchFamily="18" charset="0"/>
              </a:rPr>
              <a:t>	-		Plasticizers </a:t>
            </a:r>
          </a:p>
          <a:p>
            <a:pPr algn="just" eaLnBrk="1" hangingPunct="1"/>
            <a:r>
              <a:rPr lang="en-US" sz="2400" smtClean="0">
                <a:cs typeface="Times New Roman" pitchFamily="18" charset="0"/>
              </a:rPr>
              <a:t>	-		Polymeric Processing Aids		-		Impact Modifiers</a:t>
            </a:r>
          </a:p>
          <a:p>
            <a:pPr algn="just" eaLnBrk="1" hangingPunct="1"/>
            <a:r>
              <a:rPr lang="en-US" sz="2400" smtClean="0">
                <a:cs typeface="Times New Roman" pitchFamily="18" charset="0"/>
              </a:rPr>
              <a:t>	-		Fillers</a:t>
            </a:r>
          </a:p>
          <a:p>
            <a:pPr algn="just" eaLnBrk="1" hangingPunct="1"/>
            <a:r>
              <a:rPr lang="en-US" sz="2400" smtClean="0">
                <a:cs typeface="Times New Roman" pitchFamily="18" charset="0"/>
              </a:rPr>
              <a:t>	-		Pigments</a:t>
            </a:r>
          </a:p>
          <a:p>
            <a:pPr algn="just" eaLnBrk="1" hangingPunct="1"/>
            <a:r>
              <a:rPr lang="en-US" sz="2400" smtClean="0">
                <a:cs typeface="Times New Roman" pitchFamily="18" charset="0"/>
              </a:rPr>
              <a:t>Some other miscellaneous materials include flame (fire) retardants, optical bleaches and blowing agents.</a:t>
            </a:r>
          </a:p>
          <a:p>
            <a:pPr algn="just" eaLnBrk="1" hangingPunct="1"/>
            <a:endParaRPr lang="en-US" sz="2400" smtClean="0">
              <a:cs typeface="Times New Roman" pitchFamily="18" charset="0"/>
            </a:endParaRPr>
          </a:p>
          <a:p>
            <a:pPr algn="l" eaLnBrk="1" hangingPunct="1"/>
            <a:endParaRPr lang="en-US" sz="2400" smtClean="0"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755576" y="620688"/>
            <a:ext cx="7353300" cy="5029200"/>
          </a:xfrm>
        </p:spPr>
        <p:txBody>
          <a:bodyPr/>
          <a:lstStyle/>
          <a:p>
            <a:pPr algn="just" eaLnBrk="1" hangingPunct="1"/>
            <a:r>
              <a:rPr lang="en-US" sz="2800" b="1" dirty="0" smtClean="0">
                <a:cs typeface="Times New Roman" pitchFamily="18" charset="0"/>
              </a:rPr>
              <a:t>Stabilizers </a:t>
            </a:r>
          </a:p>
          <a:p>
            <a:pPr algn="just" eaLnBrk="1" hangingPunct="1"/>
            <a:endParaRPr lang="en-US" sz="2000" b="1" dirty="0" smtClean="0">
              <a:cs typeface="Times New Roman" pitchFamily="18" charset="0"/>
            </a:endParaRPr>
          </a:p>
          <a:p>
            <a:pPr algn="just" eaLnBrk="1" hangingPunct="1"/>
            <a:r>
              <a:rPr lang="en-US" sz="2400" dirty="0" smtClean="0">
                <a:cs typeface="Times New Roman" pitchFamily="18" charset="0"/>
              </a:rPr>
              <a:t>-	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Heating of PVC at temperature above 70°C has a 	number of adverse effects on the properties of the 	polymers. Sufficient degradation may take place 	during standard processing operations (150-200°C) 	making the product useless. Therefore to avoid 	degradation ‘stabilizers’ are found useful.</a:t>
            </a:r>
          </a:p>
          <a:p>
            <a:pPr algn="just" eaLnBrk="1" hangingPunct="1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-	The compounds of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Cd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Ca and Zn are 	prominent as PVC stabilizers.  </a:t>
            </a:r>
            <a:endParaRPr lang="en-US" sz="2400" u="sng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/>
            <a:endParaRPr lang="en-US" sz="2400" dirty="0" smtClean="0"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533400" y="838200"/>
            <a:ext cx="8229600" cy="4191000"/>
          </a:xfrm>
        </p:spPr>
        <p:txBody>
          <a:bodyPr>
            <a:normAutofit fontScale="92500" lnSpcReduction="10000"/>
          </a:bodyPr>
          <a:lstStyle/>
          <a:p>
            <a:pPr algn="just" eaLnBrk="1" hangingPunct="1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Plasticizers</a:t>
            </a:r>
          </a:p>
          <a:p>
            <a:pPr algn="just" eaLnBrk="1" hangingPunct="1">
              <a:buFont typeface="Wingdings" pitchFamily="2" charset="2"/>
              <a:buChar char="Ø"/>
            </a:pPr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Plasticizers are used For reducing processing temperature of polymer below the decomposition temperature.</a:t>
            </a:r>
          </a:p>
          <a:p>
            <a:pPr algn="just" eaLnBrk="1" hangingPunct="1"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To modify the properties of finished products such as 	flexibility.</a:t>
            </a:r>
          </a:p>
          <a:p>
            <a:pPr algn="just" eaLnBrk="1" hangingPunct="1"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To modify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processability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 eaLnBrk="1" hangingPunct="1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Ex:</a:t>
            </a:r>
          </a:p>
          <a:p>
            <a:pPr algn="just" eaLnBrk="1" hangingPunct="1"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All PVC plasticizers have a solubility parameter to that of PVC.</a:t>
            </a:r>
          </a:p>
          <a:p>
            <a:pPr algn="just" eaLnBrk="1" hangingPunct="1"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Di-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iso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octyl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phthalate (DIOP) and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– ethyl 	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hexylphthalate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(DEHP) are most important 	plasticizers 	used in PVC.</a:t>
            </a:r>
          </a:p>
          <a:p>
            <a:pPr eaLnBrk="1" hangingPunct="1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533400" y="457200"/>
            <a:ext cx="8229600" cy="4988024"/>
          </a:xfrm>
        </p:spPr>
        <p:txBody>
          <a:bodyPr>
            <a:normAutofit fontScale="92500" lnSpcReduction="20000"/>
          </a:bodyPr>
          <a:lstStyle/>
          <a:p>
            <a:pPr algn="just" eaLnBrk="1" hangingPunct="1"/>
            <a:r>
              <a:rPr lang="en-US" sz="2800" dirty="0" smtClean="0">
                <a:latin typeface="Tahoma" pitchFamily="34" charset="0"/>
              </a:rPr>
              <a:t>	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Extenders</a:t>
            </a:r>
          </a:p>
          <a:p>
            <a:pPr algn="just" eaLnBrk="1" hangingPunct="1"/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buFontTx/>
              <a:buChar char="-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	Sometimes plasticizers are not found useful in PVC because of their limited compatibility with the polymer.</a:t>
            </a:r>
          </a:p>
          <a:p>
            <a:pPr algn="just" eaLnBrk="1" hangingPunct="1">
              <a:buFontTx/>
              <a:buChar char="-"/>
            </a:pP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buFontTx/>
              <a:buChar char="-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 	When mixed with ‘true plasticizer’ (commercially called 	extenders), a reasonable compatibility is acquired. </a:t>
            </a:r>
          </a:p>
          <a:p>
            <a:pPr algn="just" eaLnBrk="1" hangingPunct="1">
              <a:buFontTx/>
              <a:buChar char="-"/>
            </a:pP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buFontTx/>
              <a:buChar char="-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 	Extenders are cheaper than ‘plasticizers’. </a:t>
            </a:r>
          </a:p>
          <a:p>
            <a:pPr algn="just" eaLnBrk="1" hangingPunct="1">
              <a:buFontTx/>
              <a:buChar char="-"/>
            </a:pP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buFontTx/>
              <a:buChar char="-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	 Plasticizers can often be used along with ‘Extenders’ 	without any adverse effects on the properties of 	compound.</a:t>
            </a:r>
          </a:p>
          <a:p>
            <a:pPr algn="just" eaLnBrk="1" hangingPunct="1"/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      	Commonly used extenders in PVC are</a:t>
            </a:r>
          </a:p>
          <a:p>
            <a:pPr algn="just" eaLnBrk="1" hangingPunct="1"/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-	Chlorinated paraffin waxes</a:t>
            </a:r>
          </a:p>
          <a:p>
            <a:pPr algn="just" eaLnBrk="1" hangingPunct="1"/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-	Chlorinated liquid paraffin fraction</a:t>
            </a:r>
          </a:p>
          <a:p>
            <a:pPr algn="just" eaLnBrk="1" hangingPunct="1"/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-	Oil extracts</a:t>
            </a:r>
          </a:p>
          <a:p>
            <a:pPr eaLnBrk="1" hangingPunct="1"/>
            <a:endParaRPr lang="en-US" sz="24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304800" y="685800"/>
            <a:ext cx="8077200" cy="5791200"/>
          </a:xfrm>
        </p:spPr>
        <p:txBody>
          <a:bodyPr>
            <a:normAutofit fontScale="92500" lnSpcReduction="10000"/>
          </a:bodyPr>
          <a:lstStyle/>
          <a:p>
            <a:pPr algn="just" eaLnBrk="1" hangingPunct="1"/>
            <a:r>
              <a:rPr lang="en-US" sz="2800" b="1" dirty="0" smtClean="0">
                <a:cs typeface="Times New Roman" pitchFamily="18" charset="0"/>
              </a:rPr>
              <a:t>	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Lubricants </a:t>
            </a:r>
          </a:p>
          <a:p>
            <a:pPr algn="just" eaLnBrk="1" hangingPunct="1"/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 	Two types of lubricants are generally used in PVC 		- internal lubricants and external lubricants.</a:t>
            </a:r>
          </a:p>
          <a:p>
            <a:pPr algn="just" eaLnBrk="1" hangingPunct="1">
              <a:buFontTx/>
              <a:buChar char="-"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buFontTx/>
              <a:buChar char="-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	External lubricants prevent sticking of the compound to 	the processing equipments by forming a film 	between the bulk of 	the compound and the metal 	surface of the processing equipment.</a:t>
            </a:r>
          </a:p>
          <a:p>
            <a:pPr algn="just" eaLnBrk="1" hangingPunct="1">
              <a:buFontTx/>
              <a:buChar char="-"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buFontTx/>
              <a:buChar char="-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	Internal lubricants improves flow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behaviour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of the 	materials.</a:t>
            </a:r>
          </a:p>
          <a:p>
            <a:pPr algn="just" eaLnBrk="1" hangingPunct="1">
              <a:buFontTx/>
              <a:buChar char="-"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Char char="-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	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Stearic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acid,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Monoglycerine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ester, Calcium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Stearate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normal Lead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Stearate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Dibasic Lead 	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Stearate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Graphite are employed to improve flow 	properties.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539552" y="404664"/>
            <a:ext cx="8001000" cy="5029200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en-US" sz="2800" b="1" dirty="0" smtClean="0">
                <a:cs typeface="Times New Roman" pitchFamily="18" charset="0"/>
              </a:rPr>
              <a:t>	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Fillers</a:t>
            </a:r>
          </a:p>
          <a:p>
            <a:pPr algn="just" eaLnBrk="1" hangingPunct="1">
              <a:lnSpc>
                <a:spcPct val="90000"/>
              </a:lnSpc>
            </a:pP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lnSpc>
                <a:spcPct val="9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Fillers are commonly employed in order to reduce cost.  	They may also be incorporated for technical reasons 	such as; </a:t>
            </a: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To increase the hardness of a flooring compound, </a:t>
            </a: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To improve electrical insulation properties </a:t>
            </a: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To improve the hot deformation resistance of cables.</a:t>
            </a: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Char char="Ø"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lnSpc>
                <a:spcPct val="9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For electrical insulation, china clay is commonly 	employed while various carbonates are used for general 	purpose work.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381000" y="762000"/>
            <a:ext cx="8458200" cy="5638800"/>
          </a:xfrm>
        </p:spPr>
        <p:txBody>
          <a:bodyPr>
            <a:normAutofit lnSpcReduction="10000"/>
          </a:bodyPr>
          <a:lstStyle/>
          <a:p>
            <a:pPr algn="just" eaLnBrk="1" hangingPunct="1">
              <a:lnSpc>
                <a:spcPct val="80000"/>
              </a:lnSpc>
            </a:pPr>
            <a:r>
              <a:rPr lang="en-US" sz="2800" b="1" dirty="0" smtClean="0">
                <a:cs typeface="Times New Roman" pitchFamily="18" charset="0"/>
              </a:rPr>
              <a:t>	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Polymeric Impact Modifiers &amp; Processing Aids </a:t>
            </a:r>
          </a:p>
          <a:p>
            <a:pPr algn="just" eaLnBrk="1" hangingPunct="1">
              <a:lnSpc>
                <a:spcPct val="80000"/>
              </a:lnSpc>
            </a:pP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lnSpc>
                <a:spcPct val="80000"/>
              </a:lnSpc>
              <a:buFontTx/>
              <a:buChar char="-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	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Unplasticized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PVC has a high melt viscosity leading to 	some difficulties in processing. The finished product is also 	too brittle for some applications. In order to overcome 	these problems ‘impact modifiers’ are generally added.</a:t>
            </a:r>
          </a:p>
          <a:p>
            <a:pPr algn="just" eaLnBrk="1" hangingPunct="1">
              <a:lnSpc>
                <a:spcPct val="8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 eaLnBrk="1" hangingPunct="1">
              <a:lnSpc>
                <a:spcPct val="80000"/>
              </a:lnSpc>
              <a:buFontTx/>
              <a:buChar char="-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	Impact modifier are semi-compatible and often somewhat 	rubbery in nature.</a:t>
            </a:r>
          </a:p>
          <a:p>
            <a:pPr algn="just" eaLnBrk="1" hangingPunct="1">
              <a:lnSpc>
                <a:spcPct val="80000"/>
              </a:lnSpc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lnSpc>
                <a:spcPct val="8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-	Examples for Impact modifier are ABS graft copolymers, 	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Methacrylate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– butadiene - styrene (MBS)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terpolymers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	Chlorinated Polyethylene, EVA-PVC graft polymers.</a:t>
            </a:r>
          </a:p>
          <a:p>
            <a:pPr algn="just" eaLnBrk="1" hangingPunct="1">
              <a:lnSpc>
                <a:spcPct val="80000"/>
              </a:lnSpc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lnSpc>
                <a:spcPct val="8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	Chlorinated Polyethylene is being widely used as an 	‘impact modifier’ particularly where good aging properties 	are required. </a:t>
            </a:r>
          </a:p>
          <a:p>
            <a:pPr algn="just" eaLnBrk="1" hangingPunct="1">
              <a:lnSpc>
                <a:spcPct val="80000"/>
              </a:lnSpc>
            </a:pPr>
            <a:endParaRPr lang="en-US" sz="2400" dirty="0" smtClean="0"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Properties of composites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Properties of composites  will depending upon adding material.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Generally it has good strength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Good electrical properties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Less weight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High performance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Good Thermal properties.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1524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Compounding of PVC</a:t>
            </a:r>
            <a:endParaRPr lang="en-AU" smtClean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560" y="1340768"/>
            <a:ext cx="8001000" cy="5715000"/>
          </a:xfrm>
        </p:spPr>
        <p:txBody>
          <a:bodyPr>
            <a:normAutofit lnSpcReduction="10000"/>
          </a:bodyPr>
          <a:lstStyle/>
          <a:p>
            <a:pPr algn="just"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en-US" sz="2400" dirty="0" smtClean="0"/>
              <a:t> 	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This is the most important operation in the PVC 	processing 	where the PVC resin is formulated 	into 	a compound with the desired properties with 	respect to processing and end product by addition of 	selected additives. Adding and mixing additives into 	plastics is an integral part of a much 	broader operation 	called compounding in which ingredients including the 	colorants are intimately mixed together into a 	nearly homogenous mass.</a:t>
            </a:r>
          </a:p>
          <a:p>
            <a:pPr algn="just" eaLnBrk="1" hangingPunct="1">
              <a:lnSpc>
                <a:spcPct val="80000"/>
              </a:lnSpc>
              <a:buFontTx/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Compounding operation can be classified into following two</a:t>
            </a:r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Categories;</a:t>
            </a:r>
          </a:p>
          <a:p>
            <a:pPr algn="just" eaLnBrk="1" hangingPunct="1">
              <a:lnSpc>
                <a:spcPct val="80000"/>
              </a:lnSpc>
              <a:buFontTx/>
              <a:buNone/>
            </a:pPr>
            <a:endParaRPr lang="en-A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	Melt blending , where the mix is fluxed or fused.</a:t>
            </a: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 Dry blending, where the resultant compound is a dry 	relatively free flowing powder containing the liquid 	ingredients absorbed on the polymer particles.</a:t>
            </a: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Char char="Ø"/>
            </a:pPr>
            <a:endParaRPr lang="en-US" sz="2400" dirty="0" smtClean="0"/>
          </a:p>
          <a:p>
            <a:pPr algn="just" eaLnBrk="1" hangingPunct="1">
              <a:lnSpc>
                <a:spcPct val="80000"/>
              </a:lnSpc>
              <a:buFont typeface="Wingdings" pitchFamily="2" charset="2"/>
              <a:buChar char="Ø"/>
            </a:pPr>
            <a:endParaRPr lang="en-AU" sz="24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E0165-1A43-4E72-BD73-9C0516E77EF7}" type="slidenum">
              <a:rPr lang="en-US"/>
              <a:pPr/>
              <a:t>31</a:t>
            </a:fld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0" y="914400"/>
            <a:ext cx="7315200" cy="50292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PROPERTIES OF PPS: 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endParaRPr lang="en-US" b="1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Benzene rings and sulfur atoms form the backbone of the symmetrical macromolecule and characterize the properties:</a:t>
            </a:r>
          </a:p>
          <a:p>
            <a:pPr algn="l">
              <a:lnSpc>
                <a:spcPct val="180000"/>
              </a:lnSpc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- high strength, stiffness and hardness,</a:t>
            </a:r>
          </a:p>
          <a:p>
            <a:pPr algn="l">
              <a:lnSpc>
                <a:spcPct val="80000"/>
              </a:lnSpc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- high heat distortion temperature,</a:t>
            </a:r>
          </a:p>
          <a:p>
            <a:pPr algn="l">
              <a:lnSpc>
                <a:spcPct val="80000"/>
              </a:lnSpc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- low moisture absorption,</a:t>
            </a:r>
          </a:p>
          <a:p>
            <a:pPr algn="l">
              <a:lnSpc>
                <a:spcPct val="80000"/>
              </a:lnSpc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- favorable flow properties,</a:t>
            </a:r>
          </a:p>
          <a:p>
            <a:pPr algn="l">
              <a:lnSpc>
                <a:spcPct val="80000"/>
              </a:lnSpc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- high dimensional </a:t>
            </a:r>
            <a:r>
              <a:rPr lang="en-US" b="1">
                <a:latin typeface="Times New Roman" pitchFamily="18" charset="0"/>
                <a:cs typeface="Times New Roman" pitchFamily="18" charset="0"/>
              </a:rPr>
              <a:t>stability</a:t>
            </a:r>
            <a:r>
              <a:rPr lang="en-US" b="1" smtClean="0">
                <a:latin typeface="Times New Roman" pitchFamily="18" charset="0"/>
                <a:cs typeface="Times New Roman" pitchFamily="18" charset="0"/>
              </a:rPr>
              <a:t>,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1" hangingPunct="1"/>
            <a:endParaRPr lang="en-US" sz="180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35363-FED5-4262-B7EE-36A25013DFC1}" type="slidenum">
              <a:rPr lang="en-US"/>
              <a:pPr/>
              <a:t>32</a:t>
            </a:fld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11560" y="404664"/>
            <a:ext cx="7162800" cy="50292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PPS COMPOSITE: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  <a:p>
            <a:pPr algn="l">
              <a:lnSpc>
                <a:spcPct val="80000"/>
              </a:lnSpc>
            </a:pP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Among the high temperature resistant additives, the most important are glass fiber, carbon fiber &amp; mineral fillers such as chalk, iron oxide and others</a:t>
            </a:r>
          </a:p>
          <a:p>
            <a:pPr algn="l">
              <a:lnSpc>
                <a:spcPct val="80000"/>
              </a:lnSpc>
            </a:pP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465138" lvl="1" indent="-239713" algn="l">
              <a:lnSpc>
                <a:spcPct val="80000"/>
              </a:lnSpc>
              <a:buSzPct val="95000"/>
              <a:buFontTx/>
              <a:buChar char="–"/>
            </a:pP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Carbon fiber reduces surface resistance &amp; in special cases achieves a desired electrical conductivity</a:t>
            </a:r>
          </a:p>
          <a:p>
            <a:pPr marL="465138" lvl="1" indent="-239713" algn="l">
              <a:lnSpc>
                <a:spcPct val="80000"/>
              </a:lnSpc>
              <a:buSzPct val="95000"/>
              <a:buFontTx/>
              <a:buChar char="–"/>
            </a:pP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  <a:p>
            <a:pPr marL="465138" lvl="1" indent="-239713" algn="l">
              <a:lnSpc>
                <a:spcPct val="80000"/>
              </a:lnSpc>
              <a:buSzPct val="95000"/>
              <a:buFontTx/>
              <a:buChar char="–"/>
            </a:pP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Mineral fillers improve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processability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, reduce shrinkage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and improve surface gloss</a:t>
            </a:r>
          </a:p>
          <a:p>
            <a:pPr marL="465138" lvl="1" indent="-239713" algn="l">
              <a:lnSpc>
                <a:spcPct val="80000"/>
              </a:lnSpc>
              <a:buSzPct val="95000"/>
              <a:buFontTx/>
              <a:buChar char="–"/>
            </a:pP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  <a:p>
            <a:pPr marL="465138" lvl="1" indent="-239713" algn="l">
              <a:lnSpc>
                <a:spcPct val="80000"/>
              </a:lnSpc>
              <a:buSzPct val="95000"/>
              <a:buFontTx/>
              <a:buChar char="–"/>
            </a:pP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Graphite increases the stiffness of molded material</a:t>
            </a:r>
          </a:p>
          <a:p>
            <a:pPr marL="465138" lvl="1" indent="-239713" algn="l">
              <a:lnSpc>
                <a:spcPct val="80000"/>
              </a:lnSpc>
              <a:buSzPct val="95000"/>
              <a:buFontTx/>
              <a:buChar char="–"/>
            </a:pP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  <a:p>
            <a:pPr marL="465138" lvl="1" indent="-239713" algn="l">
              <a:lnSpc>
                <a:spcPct val="80000"/>
              </a:lnSpc>
              <a:buSzPct val="95000"/>
              <a:buFontTx/>
              <a:buChar char="–"/>
            </a:pP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PTFE improves the friction and wear characteristics. </a:t>
            </a:r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0" y="-182563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1" hangingPunct="1"/>
            <a:endParaRPr lang="en-US" sz="180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Properties of PBT</a:t>
            </a:r>
            <a:r>
              <a:rPr lang="en-US" dirty="0" smtClean="0">
                <a:latin typeface="Arial" charset="0"/>
              </a:rPr>
              <a:t/>
            </a:r>
            <a:br>
              <a:rPr lang="en-US" dirty="0" smtClean="0">
                <a:latin typeface="Arial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484784"/>
            <a:ext cx="7931224" cy="5373216"/>
          </a:xfrm>
        </p:spPr>
        <p:txBody>
          <a:bodyPr>
            <a:noAutofit/>
          </a:bodyPr>
          <a:lstStyle/>
          <a:p>
            <a:pPr>
              <a:buClr>
                <a:schemeClr val="folHlink"/>
              </a:buClr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	High strength &amp; rigidity</a:t>
            </a:r>
          </a:p>
          <a:p>
            <a:pPr>
              <a:buClr>
                <a:schemeClr val="folHlink"/>
              </a:buClr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	Excellent dimensional stability</a:t>
            </a:r>
          </a:p>
          <a:p>
            <a:pPr>
              <a:buClr>
                <a:schemeClr val="folHlink"/>
              </a:buClr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	Low co-efficient of friction</a:t>
            </a:r>
          </a:p>
          <a:p>
            <a:pPr>
              <a:buClr>
                <a:schemeClr val="folHlink"/>
              </a:buClr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	Good abrasion resistance</a:t>
            </a:r>
          </a:p>
          <a:p>
            <a:pPr>
              <a:buClr>
                <a:schemeClr val="folHlink"/>
              </a:buClr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	Low moisture absorption</a:t>
            </a:r>
          </a:p>
          <a:p>
            <a:pPr>
              <a:buClr>
                <a:schemeClr val="folHlink"/>
              </a:buClr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	Resistance to weak acid, bases, alcohols,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ketones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oils,  </a:t>
            </a:r>
          </a:p>
          <a:p>
            <a:pPr>
              <a:buClr>
                <a:schemeClr val="folHlink"/>
              </a:buCl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   fats  and aliphatic hydrocarbons</a:t>
            </a:r>
          </a:p>
          <a:p>
            <a:pPr>
              <a:buClr>
                <a:schemeClr val="folHlink"/>
              </a:buClr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	Good resistance to motor oil, gasoline and brake fluids</a:t>
            </a:r>
          </a:p>
          <a:p>
            <a:pPr>
              <a:buClr>
                <a:schemeClr val="folHlink"/>
              </a:buClr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	High temperature resistance</a:t>
            </a:r>
          </a:p>
          <a:p>
            <a:pPr>
              <a:buClr>
                <a:schemeClr val="folHlink"/>
              </a:buClr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	Excellent flame resistance</a:t>
            </a:r>
          </a:p>
          <a:p>
            <a:pPr>
              <a:buClr>
                <a:schemeClr val="folHlink"/>
              </a:buClr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	Good electrical resistance</a:t>
            </a:r>
          </a:p>
          <a:p>
            <a:pPr>
              <a:buClr>
                <a:schemeClr val="folHlink"/>
              </a:buClr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	High arc resistance &amp; dielectric strength</a:t>
            </a:r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5724128" y="1484784"/>
          <a:ext cx="3154363" cy="904875"/>
        </p:xfrm>
        <a:graphic>
          <a:graphicData uri="http://schemas.openxmlformats.org/presentationml/2006/ole">
            <p:oleObj spid="_x0000_s1026" name="Bitmap Image" r:id="rId3" imgW="3153215" imgH="905001" progId="PBrush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PBT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ComPOSITE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ct val="50000"/>
              </a:spcBef>
              <a:buFont typeface="Wingdings" pitchFamily="2" charset="2"/>
              <a:buChar char="Ø"/>
            </a:pP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Mica – Fillers </a:t>
            </a:r>
          </a:p>
          <a:p>
            <a:pPr>
              <a:spcBef>
                <a:spcPct val="50000"/>
              </a:spcBef>
              <a:buFont typeface="Wingdings" pitchFamily="2" charset="2"/>
              <a:buChar char="Ø"/>
            </a:pPr>
            <a:r>
              <a:rPr lang="en-A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 preferred reinforcement for PBT as for many other plastics, glass </a:t>
            </a:r>
            <a:r>
              <a:rPr lang="en-AU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fiber</a:t>
            </a:r>
            <a:r>
              <a:rPr lang="en-A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 </a:t>
            </a:r>
          </a:p>
          <a:p>
            <a:pPr>
              <a:spcBef>
                <a:spcPct val="50000"/>
              </a:spcBef>
              <a:buFont typeface="Wingdings" pitchFamily="2" charset="2"/>
              <a:buChar char="Ø"/>
            </a:pPr>
            <a:r>
              <a:rPr lang="en-A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 glass content varies between 10 and 25%. </a:t>
            </a:r>
          </a:p>
          <a:p>
            <a:pPr>
              <a:spcBef>
                <a:spcPct val="50000"/>
              </a:spcBef>
              <a:buFont typeface="Wingdings" pitchFamily="2" charset="2"/>
              <a:buChar char="Ø"/>
            </a:pPr>
            <a:r>
              <a:rPr lang="en-A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 PBT reinforced with 20% w/w glass </a:t>
            </a:r>
            <a:r>
              <a:rPr lang="en-AU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fiber</a:t>
            </a:r>
            <a:r>
              <a:rPr lang="en-A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can complete in mechanical terms with non-ferrous metals or </a:t>
            </a:r>
            <a:r>
              <a:rPr lang="en-AU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thermosets</a:t>
            </a:r>
            <a:r>
              <a:rPr lang="en-A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en-GB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50000"/>
              </a:spcBef>
              <a:buClr>
                <a:schemeClr val="accent2"/>
              </a:buClr>
              <a:buNone/>
            </a:pPr>
            <a:r>
              <a:rPr lang="en-A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OTHERS</a:t>
            </a:r>
            <a:r>
              <a:rPr lang="en-A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spcBef>
                <a:spcPct val="50000"/>
              </a:spcBef>
              <a:buClr>
                <a:schemeClr val="accent2"/>
              </a:buClr>
              <a:buFont typeface="Wingdings" pitchFamily="2" charset="2"/>
              <a:buChar char="Ø"/>
            </a:pPr>
            <a:r>
              <a:rPr lang="en-A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UV stabilizers</a:t>
            </a:r>
          </a:p>
          <a:p>
            <a:pPr>
              <a:spcBef>
                <a:spcPct val="50000"/>
              </a:spcBef>
              <a:buClr>
                <a:schemeClr val="accent2"/>
              </a:buClr>
              <a:buFont typeface="Wingdings" pitchFamily="2" charset="2"/>
              <a:buChar char="Ø"/>
            </a:pPr>
            <a:r>
              <a:rPr lang="en-A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Colorants</a:t>
            </a:r>
          </a:p>
          <a:p>
            <a:pPr>
              <a:buFont typeface="Wingdings" pitchFamily="2" charset="2"/>
              <a:buChar char="Ø"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2"/>
          <p:cNvSpPr txBox="1">
            <a:spLocks noChangeArrowheads="1"/>
          </p:cNvSpPr>
          <p:nvPr/>
        </p:nvSpPr>
        <p:spPr bwMode="auto">
          <a:xfrm>
            <a:off x="0" y="1278011"/>
            <a:ext cx="9144000" cy="4247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73063" indent="-290513" eaLnBrk="1" hangingPunct="1">
              <a:spcBef>
                <a:spcPct val="50000"/>
              </a:spcBef>
            </a:pPr>
            <a:r>
              <a:rPr lang="en-US" altLang="ja-JP" sz="1800" b="1" dirty="0" smtClean="0">
                <a:latin typeface="Arial" charset="0"/>
                <a:ea typeface="MS PGothic" pitchFamily="34" charset="-128"/>
              </a:rPr>
              <a:t> </a:t>
            </a:r>
            <a:endParaRPr lang="en-US" altLang="ja-JP" sz="2000" dirty="0">
              <a:latin typeface="Times New Roman" pitchFamily="18" charset="0"/>
              <a:ea typeface="MS PGothic" pitchFamily="34" charset="-128"/>
              <a:cs typeface="Times New Roman" pitchFamily="18" charset="0"/>
            </a:endParaRPr>
          </a:p>
          <a:p>
            <a:pPr marL="373063" indent="-290513" algn="just" eaLnBrk="1" hangingPunct="1">
              <a:lnSpc>
                <a:spcPct val="90000"/>
              </a:lnSpc>
              <a:spcBef>
                <a:spcPct val="50000"/>
              </a:spcBef>
              <a:buFont typeface="Wingdings" pitchFamily="2" charset="2"/>
              <a:buChar char="Ø"/>
            </a:pPr>
            <a:r>
              <a:rPr lang="en-US" altLang="ja-JP" sz="2000" dirty="0" smtClean="0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High </a:t>
            </a:r>
            <a:r>
              <a:rPr lang="en-US" altLang="ja-JP" sz="2000" dirty="0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toughness and low-temperature toughness (depending on the    reinforcement), </a:t>
            </a:r>
          </a:p>
          <a:p>
            <a:pPr marL="373063" indent="-290513" algn="just" eaLnBrk="1" hangingPunct="1">
              <a:lnSpc>
                <a:spcPct val="90000"/>
              </a:lnSpc>
              <a:spcBef>
                <a:spcPct val="50000"/>
              </a:spcBef>
              <a:buFont typeface="Wingdings" pitchFamily="2" charset="2"/>
              <a:buChar char="Ø"/>
            </a:pPr>
            <a:r>
              <a:rPr lang="en-US" altLang="ja-JP" sz="2000" dirty="0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 Good heat distortion characteristics, </a:t>
            </a:r>
          </a:p>
          <a:p>
            <a:pPr marL="373063" indent="-290513" algn="just" eaLnBrk="1" hangingPunct="1">
              <a:lnSpc>
                <a:spcPct val="90000"/>
              </a:lnSpc>
              <a:spcBef>
                <a:spcPct val="50000"/>
              </a:spcBef>
              <a:buFont typeface="Wingdings" pitchFamily="2" charset="2"/>
              <a:buChar char="Ø"/>
            </a:pPr>
            <a:r>
              <a:rPr lang="en-US" altLang="ja-JP" sz="2000" dirty="0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 Low coefficient of linear expansion, </a:t>
            </a:r>
          </a:p>
          <a:p>
            <a:pPr marL="373063" indent="-290513" algn="just" eaLnBrk="1" hangingPunct="1">
              <a:lnSpc>
                <a:spcPct val="90000"/>
              </a:lnSpc>
              <a:spcBef>
                <a:spcPct val="50000"/>
              </a:spcBef>
              <a:buFont typeface="Wingdings" pitchFamily="2" charset="2"/>
              <a:buChar char="Ø"/>
            </a:pPr>
            <a:r>
              <a:rPr lang="en-US" altLang="ja-JP" sz="2000" dirty="0" smtClean="0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High </a:t>
            </a:r>
            <a:r>
              <a:rPr lang="en-US" altLang="ja-JP" sz="2000" dirty="0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resistance to organic solvents</a:t>
            </a:r>
            <a:r>
              <a:rPr lang="en-US" altLang="ja-JP" sz="2000" dirty="0" smtClean="0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, </a:t>
            </a:r>
            <a:r>
              <a:rPr lang="en-US" altLang="ja-JP" sz="2000" dirty="0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weak acids and alkaline solutions, </a:t>
            </a:r>
          </a:p>
          <a:p>
            <a:pPr marL="373063" indent="-290513" algn="just" eaLnBrk="1" hangingPunct="1">
              <a:lnSpc>
                <a:spcPct val="90000"/>
              </a:lnSpc>
              <a:spcBef>
                <a:spcPct val="50000"/>
              </a:spcBef>
              <a:buFont typeface="Wingdings" pitchFamily="2" charset="2"/>
              <a:buChar char="Ø"/>
            </a:pPr>
            <a:r>
              <a:rPr lang="en-US" altLang="ja-JP" sz="2000" dirty="0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 Not resistant to strong acids and alkaline liquors, </a:t>
            </a:r>
          </a:p>
          <a:p>
            <a:pPr marL="373063" indent="-290513" algn="just" eaLnBrk="1" hangingPunct="1">
              <a:lnSpc>
                <a:spcPct val="90000"/>
              </a:lnSpc>
              <a:spcBef>
                <a:spcPct val="50000"/>
              </a:spcBef>
              <a:buFont typeface="Wingdings" pitchFamily="2" charset="2"/>
              <a:buChar char="Ø"/>
            </a:pPr>
            <a:r>
              <a:rPr lang="en-US" altLang="ja-JP" sz="2000" dirty="0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 Resistant to stress crack formation, </a:t>
            </a:r>
          </a:p>
          <a:p>
            <a:pPr marL="373063" indent="-290513" algn="just" eaLnBrk="1" hangingPunct="1">
              <a:lnSpc>
                <a:spcPct val="90000"/>
              </a:lnSpc>
              <a:spcBef>
                <a:spcPct val="50000"/>
              </a:spcBef>
              <a:buFont typeface="Wingdings" pitchFamily="2" charset="2"/>
              <a:buChar char="Ø"/>
            </a:pPr>
            <a:r>
              <a:rPr lang="en-US" altLang="ja-JP" sz="2000" dirty="0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 Low flammability.</a:t>
            </a:r>
          </a:p>
          <a:p>
            <a:pPr marL="373063" indent="-290513" algn="just" eaLnBrk="1" hangingPunct="1">
              <a:lnSpc>
                <a:spcPct val="90000"/>
              </a:lnSpc>
              <a:spcBef>
                <a:spcPct val="50000"/>
              </a:spcBef>
              <a:buFont typeface="Wingdings" pitchFamily="2" charset="2"/>
              <a:buChar char="Ø"/>
            </a:pPr>
            <a:r>
              <a:rPr lang="en-US" altLang="ja-JP" sz="2000" dirty="0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 Only able to be produced in dark </a:t>
            </a:r>
            <a:r>
              <a:rPr lang="en-US" altLang="ja-JP" sz="2000" dirty="0" err="1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colours</a:t>
            </a:r>
            <a:r>
              <a:rPr lang="en-US" altLang="ja-JP" sz="2000" dirty="0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. </a:t>
            </a:r>
            <a:endParaRPr lang="en-US" altLang="ja-JP" sz="2000" dirty="0" smtClean="0">
              <a:latin typeface="Times New Roman" pitchFamily="18" charset="0"/>
              <a:ea typeface="MS PGothic" pitchFamily="34" charset="-128"/>
              <a:cs typeface="Times New Roman" pitchFamily="18" charset="0"/>
            </a:endParaRPr>
          </a:p>
          <a:p>
            <a:pPr marL="373063" indent="-290513" algn="just" eaLnBrk="1" hangingPunct="1">
              <a:lnSpc>
                <a:spcPct val="90000"/>
              </a:lnSpc>
              <a:spcBef>
                <a:spcPct val="50000"/>
              </a:spcBef>
              <a:buFont typeface="Wingdings" pitchFamily="2" charset="2"/>
              <a:buChar char="Ø"/>
            </a:pPr>
            <a:r>
              <a:rPr lang="en-US" altLang="ja-JP" sz="2000" dirty="0" smtClean="0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Not </a:t>
            </a:r>
            <a:r>
              <a:rPr lang="en-US" altLang="ja-JP" sz="2000" dirty="0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permitted for contact with food.  </a:t>
            </a:r>
            <a:endParaRPr lang="en-US" sz="2000" dirty="0">
              <a:latin typeface="Times New Roman" pitchFamily="18" charset="0"/>
              <a:ea typeface="MS PGothic" pitchFamily="34" charset="-128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altLang="ja-JP" b="1" dirty="0" smtClean="0">
                <a:latin typeface="Times New Roman" pitchFamily="18" charset="0"/>
                <a:ea typeface="ＭＳ 明朝" pitchFamily="49" charset="-128"/>
                <a:cs typeface="Times New Roman" pitchFamily="18" charset="0"/>
              </a:rPr>
              <a:t>STRUCTURE AND GENERAL PROPERTIES of phenol formaldehyde</a:t>
            </a:r>
            <a:r>
              <a:rPr lang="en-US" altLang="ja-JP" dirty="0" smtClean="0">
                <a:latin typeface="Times New Roman" pitchFamily="18" charset="0"/>
                <a:ea typeface="ＭＳ 明朝" pitchFamily="49" charset="-128"/>
                <a:cs typeface="Times New Roman" pitchFamily="18" charset="0"/>
              </a:rPr>
              <a:t> </a:t>
            </a:r>
            <a:r>
              <a:rPr lang="en-US" altLang="ja-JP" dirty="0" smtClean="0">
                <a:latin typeface="Arial" charset="0"/>
                <a:ea typeface="ＭＳ 明朝" pitchFamily="49" charset="-128"/>
              </a:rPr>
              <a:t/>
            </a:r>
            <a:br>
              <a:rPr lang="en-US" altLang="ja-JP" dirty="0" smtClean="0">
                <a:latin typeface="Arial" charset="0"/>
                <a:ea typeface="ＭＳ 明朝" pitchFamily="49" charset="-128"/>
              </a:rPr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228600" y="2348880"/>
            <a:ext cx="8915400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 eaLnBrk="1" hangingPunct="1">
              <a:lnSpc>
                <a:spcPct val="170000"/>
              </a:lnSpc>
              <a:spcBef>
                <a:spcPct val="50000"/>
              </a:spcBef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Accelerator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: Basic materials such as lime or magnesium oxide increase the hardening rate of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compositions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lnSpc>
                <a:spcPct val="170000"/>
              </a:lnSpc>
              <a:spcBef>
                <a:spcPct val="50000"/>
              </a:spcBef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Fillers-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Woodflour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: Fine sawdust is most commonly used filler. It is not only an effective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diluent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for the resin to reduce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exothermic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and shrinkage, but it is also cheap and improves the impact strength.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Phenol Formaldehyde </a:t>
            </a:r>
            <a:r>
              <a:rPr lang="en-US" dirty="0" err="1" smtClean="0"/>
              <a:t>commposite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0" y="1484784"/>
            <a:ext cx="9144000" cy="5047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 eaLnBrk="1" hangingPunct="1">
              <a:lnSpc>
                <a:spcPct val="170000"/>
              </a:lnSpc>
              <a:spcBef>
                <a:spcPct val="50000"/>
              </a:spcBef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Coconut shell flour: Incorporated into the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moulding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composition in large quantities and these results in cheaper mixes than the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woodflour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 Coconut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shell flour-filled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mouldedings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have poor mechanical properties and hence the filler is generally used in conjunction with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woodflour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 eaLnBrk="1" hangingPunct="1">
              <a:lnSpc>
                <a:spcPct val="170000"/>
              </a:lnSpc>
              <a:spcBef>
                <a:spcPct val="50000"/>
              </a:spcBef>
            </a:pPr>
            <a:r>
              <a:rPr lang="en-US" altLang="ja-JP" sz="2000" dirty="0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Cotton </a:t>
            </a:r>
            <a:r>
              <a:rPr lang="en-US" altLang="ja-JP" sz="2000" dirty="0" smtClean="0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Flock</a:t>
            </a:r>
            <a:r>
              <a:rPr lang="en-US" altLang="ja-JP" sz="2000" dirty="0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: For better impact strength cotton flock, chopped fabric or even twisted cord and strings may be incorporated. </a:t>
            </a:r>
          </a:p>
          <a:p>
            <a:pPr algn="just" eaLnBrk="1" hangingPunct="1">
              <a:lnSpc>
                <a:spcPct val="170000"/>
              </a:lnSpc>
              <a:spcBef>
                <a:spcPct val="50000"/>
              </a:spcBef>
            </a:pPr>
            <a:r>
              <a:rPr lang="en-US" altLang="ja-JP" sz="2000" dirty="0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The cotton flock-filled compounds have the greatest </a:t>
            </a:r>
            <a:r>
              <a:rPr lang="en-US" altLang="ja-JP" sz="2000" dirty="0" err="1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mouldability</a:t>
            </a:r>
            <a:r>
              <a:rPr lang="en-US" altLang="ja-JP" sz="2000" dirty="0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 but the lowest shock resistance whilst the twisted cords and strings have the opposite effect. 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ct val="50000"/>
              </a:spcBef>
            </a:pPr>
            <a:endParaRPr lang="en-US" sz="2000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Continue…..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0" y="1412776"/>
            <a:ext cx="9144000" cy="48965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 eaLnBrk="1" hangingPunct="1">
              <a:lnSpc>
                <a:spcPct val="175000"/>
              </a:lnSpc>
              <a:spcBef>
                <a:spcPct val="50000"/>
              </a:spcBef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Other Fillers: Nylon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fibres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and fabrics are used to confer strength and flexibility and glass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fibres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are used for strength and rigidity.</a:t>
            </a:r>
          </a:p>
          <a:p>
            <a:pPr algn="just" eaLnBrk="1" hangingPunct="1">
              <a:lnSpc>
                <a:spcPct val="175000"/>
              </a:lnSpc>
              <a:spcBef>
                <a:spcPct val="50000"/>
              </a:spcBef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Asbestos are used for improved heat and chemical resistance and silica, mica and china clay for low water absorption grades (Now a days asbestos fillers is not recommended )</a:t>
            </a:r>
          </a:p>
          <a:p>
            <a:pPr algn="just" eaLnBrk="1" hangingPunct="1">
              <a:lnSpc>
                <a:spcPct val="175000"/>
              </a:lnSpc>
              <a:spcBef>
                <a:spcPct val="50000"/>
              </a:spcBef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Iron-free mica powder is particularly useful for electrical insulation characteristics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Continue….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0" y="1340768"/>
            <a:ext cx="9144000" cy="45550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 eaLnBrk="1" hangingPunct="1">
              <a:lnSpc>
                <a:spcPct val="175000"/>
              </a:lnSpc>
              <a:spcBef>
                <a:spcPct val="50000"/>
              </a:spcBef>
            </a:pPr>
            <a:r>
              <a:rPr lang="en-US" altLang="ja-JP" sz="2000" dirty="0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Lubricants : </a:t>
            </a:r>
            <a:r>
              <a:rPr lang="en-US" altLang="ja-JP" sz="2000" dirty="0" err="1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Stearic</a:t>
            </a:r>
            <a:r>
              <a:rPr lang="en-US" altLang="ja-JP" sz="2000" dirty="0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 acid and metal </a:t>
            </a:r>
            <a:r>
              <a:rPr lang="en-US" altLang="ja-JP" sz="2000" dirty="0" err="1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stearates</a:t>
            </a:r>
            <a:r>
              <a:rPr lang="en-US" altLang="ja-JP" sz="2000" dirty="0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 such as calcium </a:t>
            </a:r>
            <a:r>
              <a:rPr lang="en-US" altLang="ja-JP" sz="2000" dirty="0" err="1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stearate</a:t>
            </a:r>
            <a:r>
              <a:rPr lang="en-US" altLang="ja-JP" sz="2000" dirty="0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 are used as lubricants at a rate of 1-3% on the total compound </a:t>
            </a:r>
          </a:p>
          <a:p>
            <a:pPr algn="just" eaLnBrk="1" hangingPunct="1">
              <a:lnSpc>
                <a:spcPct val="200000"/>
              </a:lnSpc>
              <a:spcBef>
                <a:spcPct val="50000"/>
              </a:spcBef>
            </a:pPr>
            <a:r>
              <a:rPr lang="en-US" altLang="ja-JP" sz="2000" dirty="0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Pigments</a:t>
            </a:r>
            <a:r>
              <a:rPr lang="en-US" altLang="ja-JP" sz="2000" dirty="0" smtClean="0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: The </a:t>
            </a:r>
            <a:r>
              <a:rPr lang="en-US" altLang="ja-JP" sz="2000" dirty="0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range of pigments available is limited to blacks, browns dark blues, greens, reds and oranges.</a:t>
            </a:r>
          </a:p>
          <a:p>
            <a:pPr algn="just" eaLnBrk="1" hangingPunct="1">
              <a:lnSpc>
                <a:spcPct val="200000"/>
              </a:lnSpc>
              <a:spcBef>
                <a:spcPct val="50000"/>
              </a:spcBef>
            </a:pPr>
            <a:r>
              <a:rPr lang="en-US" altLang="ja-JP" sz="2000" dirty="0" err="1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Plasticisers</a:t>
            </a:r>
            <a:r>
              <a:rPr lang="en-US" altLang="ja-JP" sz="2000" dirty="0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 : </a:t>
            </a:r>
            <a:r>
              <a:rPr lang="en-US" altLang="ja-JP" sz="2000" dirty="0" smtClean="0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Naphthalene and </a:t>
            </a:r>
            <a:r>
              <a:rPr lang="en-US" altLang="ja-JP" sz="2000" dirty="0" err="1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dibutyl</a:t>
            </a:r>
            <a:r>
              <a:rPr lang="en-US" altLang="ja-JP" sz="2000" dirty="0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 phthalate are used as </a:t>
            </a:r>
            <a:r>
              <a:rPr lang="en-US" altLang="ja-JP" sz="2000" dirty="0" err="1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plasticisers</a:t>
            </a:r>
            <a:r>
              <a:rPr lang="en-US" altLang="ja-JP" sz="2000" dirty="0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 or more strictly as flow promoters. They are particularly useful where powders with a low </a:t>
            </a:r>
            <a:r>
              <a:rPr lang="en-US" altLang="ja-JP" sz="2000" dirty="0" err="1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moulding</a:t>
            </a:r>
            <a:r>
              <a:rPr lang="en-US" altLang="ja-JP" sz="2000" dirty="0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 shrinkage are required.</a:t>
            </a:r>
            <a:endParaRPr lang="en-US" sz="2000" dirty="0">
              <a:latin typeface="Times New Roman" pitchFamily="18" charset="0"/>
              <a:ea typeface="MS PGothic" pitchFamily="34" charset="-128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Continue….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457200"/>
            <a:ext cx="8452048" cy="838200"/>
          </a:xfrm>
        </p:spPr>
        <p:txBody>
          <a:bodyPr/>
          <a:lstStyle/>
          <a:p>
            <a:r>
              <a:rPr lang="en-US" b="1" cap="none" dirty="0" smtClean="0">
                <a:latin typeface="Times New Roman" pitchFamily="18" charset="0"/>
                <a:cs typeface="Times New Roman" pitchFamily="18" charset="0"/>
              </a:rPr>
              <a:t>Advantage of Composite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5043190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v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Composites, the wonder materials are becoming an essential part of today materials due to following the advantages such as</a:t>
            </a:r>
          </a:p>
          <a:p>
            <a:pPr marL="806450" indent="-185738" algn="just">
              <a:buFont typeface="Wingdings" pitchFamily="2" charset="2"/>
              <a:buChar char="ü"/>
              <a:tabLst>
                <a:tab pos="712788" algn="l"/>
              </a:tabLst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It has low weight</a:t>
            </a:r>
          </a:p>
          <a:p>
            <a:pPr marL="806450" indent="-185738" algn="just">
              <a:buFont typeface="Wingdings" pitchFamily="2" charset="2"/>
              <a:buChar char="ü"/>
              <a:tabLst>
                <a:tab pos="712788" algn="l"/>
              </a:tabLst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Corrosion resistance</a:t>
            </a:r>
          </a:p>
          <a:p>
            <a:pPr marL="806450" indent="-185738" algn="just">
              <a:buFont typeface="Wingdings" pitchFamily="2" charset="2"/>
              <a:buChar char="ü"/>
              <a:tabLst>
                <a:tab pos="712788" algn="l"/>
              </a:tabLst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High fatigue strength</a:t>
            </a:r>
          </a:p>
          <a:p>
            <a:pPr marL="806450" indent="-185738" algn="just">
              <a:buFont typeface="Wingdings" pitchFamily="2" charset="2"/>
              <a:buChar char="ü"/>
              <a:tabLst>
                <a:tab pos="712788" algn="l"/>
              </a:tabLst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Longer life</a:t>
            </a:r>
          </a:p>
          <a:p>
            <a:pPr marL="806450" indent="-185738" algn="just">
              <a:buFont typeface="Wingdings" pitchFamily="2" charset="2"/>
              <a:buChar char="ü"/>
              <a:tabLst>
                <a:tab pos="712788" algn="l"/>
              </a:tabLst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Lower Manufacturing cost </a:t>
            </a:r>
          </a:p>
          <a:p>
            <a:pPr marL="357188" indent="-357188" algn="just">
              <a:buNone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DISADVANTAGES:</a:t>
            </a:r>
          </a:p>
          <a:p>
            <a:pPr marL="357188" indent="355600" algn="just">
              <a:buFont typeface="Wingdings" pitchFamily="2" charset="2"/>
              <a:buChar char="ü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Cost of raw material</a:t>
            </a:r>
          </a:p>
          <a:p>
            <a:pPr marL="357188" indent="355600" algn="just">
              <a:buFont typeface="Wingdings" pitchFamily="2" charset="2"/>
              <a:buChar char="ü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Difficulty with analysis</a:t>
            </a:r>
          </a:p>
          <a:p>
            <a:pPr marL="357188" indent="355600" algn="just">
              <a:buFont typeface="Wingdings" pitchFamily="2" charset="2"/>
              <a:buChar char="ü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Manufacturing time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Properties of unsaturated polyester resin</a:t>
            </a:r>
            <a:endParaRPr lang="en-US" dirty="0"/>
          </a:p>
        </p:txBody>
      </p:sp>
      <p:pic>
        <p:nvPicPr>
          <p:cNvPr id="4" name="Content Placeholder 3" descr="Untitled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47664" y="1340768"/>
            <a:ext cx="6352381" cy="1440160"/>
          </a:xfrm>
        </p:spPr>
      </p:pic>
      <p:sp>
        <p:nvSpPr>
          <p:cNvPr id="5" name="Rectangle 4"/>
          <p:cNvSpPr/>
          <p:nvPr/>
        </p:nvSpPr>
        <p:spPr>
          <a:xfrm>
            <a:off x="683568" y="2749183"/>
            <a:ext cx="7776864" cy="393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73063" indent="-290513">
              <a:spcBef>
                <a:spcPct val="50000"/>
              </a:spcBef>
            </a:pPr>
            <a:endParaRPr lang="en-US" altLang="ja-JP" dirty="0" smtClean="0">
              <a:latin typeface="Times New Roman" pitchFamily="18" charset="0"/>
              <a:ea typeface="MS PGothic" pitchFamily="34" charset="-128"/>
              <a:cs typeface="Times New Roman" pitchFamily="18" charset="0"/>
            </a:endParaRPr>
          </a:p>
          <a:p>
            <a:pPr marL="373063" indent="-290513" algn="just">
              <a:lnSpc>
                <a:spcPct val="90000"/>
              </a:lnSpc>
              <a:spcBef>
                <a:spcPct val="50000"/>
              </a:spcBef>
              <a:buFont typeface="Wingdings" pitchFamily="2" charset="2"/>
              <a:buChar char="Ø"/>
            </a:pPr>
            <a:r>
              <a:rPr lang="en-US" altLang="ja-JP" dirty="0" smtClean="0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High toughness and low-temperature toughness (depending on the    reinforcement), </a:t>
            </a:r>
          </a:p>
          <a:p>
            <a:pPr marL="373063" indent="-290513" algn="just">
              <a:lnSpc>
                <a:spcPct val="90000"/>
              </a:lnSpc>
              <a:spcBef>
                <a:spcPct val="50000"/>
              </a:spcBef>
              <a:buFont typeface="Wingdings" pitchFamily="2" charset="2"/>
              <a:buChar char="Ø"/>
            </a:pPr>
            <a:r>
              <a:rPr lang="en-US" altLang="ja-JP" dirty="0" smtClean="0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 Good heat distortion characteristics, </a:t>
            </a:r>
          </a:p>
          <a:p>
            <a:pPr marL="373063" indent="-290513" algn="just">
              <a:lnSpc>
                <a:spcPct val="90000"/>
              </a:lnSpc>
              <a:spcBef>
                <a:spcPct val="50000"/>
              </a:spcBef>
              <a:buFont typeface="Wingdings" pitchFamily="2" charset="2"/>
              <a:buChar char="Ø"/>
            </a:pPr>
            <a:r>
              <a:rPr lang="en-US" altLang="ja-JP" dirty="0" smtClean="0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 Low coefficient of linear expansion, </a:t>
            </a:r>
          </a:p>
          <a:p>
            <a:pPr marL="373063" indent="-290513" algn="just">
              <a:lnSpc>
                <a:spcPct val="90000"/>
              </a:lnSpc>
              <a:spcBef>
                <a:spcPct val="50000"/>
              </a:spcBef>
              <a:buFont typeface="Wingdings" pitchFamily="2" charset="2"/>
              <a:buChar char="Ø"/>
            </a:pPr>
            <a:r>
              <a:rPr lang="en-US" altLang="ja-JP" dirty="0" smtClean="0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 Resistant to stress crack formation, </a:t>
            </a:r>
          </a:p>
          <a:p>
            <a:pPr marL="373063" indent="-290513" algn="just">
              <a:lnSpc>
                <a:spcPct val="90000"/>
              </a:lnSpc>
              <a:spcBef>
                <a:spcPct val="50000"/>
              </a:spcBef>
              <a:buFont typeface="Wingdings" pitchFamily="2" charset="2"/>
              <a:buChar char="Ø"/>
            </a:pPr>
            <a:r>
              <a:rPr lang="en-US" altLang="ja-JP" dirty="0" smtClean="0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 Low flammability</a:t>
            </a:r>
          </a:p>
          <a:p>
            <a:pPr marL="373063" indent="-290513" algn="just">
              <a:lnSpc>
                <a:spcPct val="90000"/>
              </a:lnSpc>
              <a:spcBef>
                <a:spcPct val="50000"/>
              </a:spcBef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Highly cross-linked nature of the three dimensional polymer network enhances the resistance of the plastic to softening and deformation at high temperatures. </a:t>
            </a:r>
          </a:p>
          <a:p>
            <a:pPr marL="373063" indent="-290513" algn="just">
              <a:lnSpc>
                <a:spcPct val="90000"/>
              </a:lnSpc>
              <a:spcBef>
                <a:spcPct val="50000"/>
              </a:spcBef>
              <a:buFont typeface="Wingdings" pitchFamily="2" charset="2"/>
              <a:buChar char="Ø"/>
            </a:pPr>
            <a:endParaRPr lang="en-US" altLang="ja-JP" dirty="0" smtClean="0">
              <a:latin typeface="Times New Roman" pitchFamily="18" charset="0"/>
              <a:ea typeface="MS PGothic" pitchFamily="34" charset="-128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71" name="Text Box 7"/>
          <p:cNvSpPr txBox="1">
            <a:spLocks noChangeArrowheads="1"/>
          </p:cNvSpPr>
          <p:nvPr/>
        </p:nvSpPr>
        <p:spPr bwMode="auto">
          <a:xfrm>
            <a:off x="467544" y="563563"/>
            <a:ext cx="8600256" cy="51398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39725" indent="-339725" algn="ctr" eaLnBrk="1" hangingPunct="1"/>
            <a:r>
              <a:rPr lang="en-US" sz="2200" b="1" dirty="0">
                <a:latin typeface="Arial" charset="0"/>
              </a:rPr>
              <a:t>Fillers</a:t>
            </a:r>
          </a:p>
          <a:p>
            <a:pPr marL="339725" indent="-339725" eaLnBrk="1" hangingPunct="1">
              <a:lnSpc>
                <a:spcPct val="170000"/>
              </a:lnSpc>
              <a:buFont typeface="Wingdings" pitchFamily="2" charset="2"/>
              <a:buNone/>
            </a:pPr>
            <a:r>
              <a:rPr lang="en-US" altLang="ja-JP" sz="2000" dirty="0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Advantages of fillers</a:t>
            </a:r>
          </a:p>
          <a:p>
            <a:pPr marL="339725" indent="-339725" eaLnBrk="1" hangingPunct="1">
              <a:lnSpc>
                <a:spcPct val="170000"/>
              </a:lnSpc>
              <a:buFont typeface="Wingdings" pitchFamily="2" charset="2"/>
              <a:buChar char="Ø"/>
            </a:pPr>
            <a:r>
              <a:rPr lang="en-US" altLang="ja-JP" sz="2000" dirty="0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Lowering of shrinkage on curing</a:t>
            </a:r>
          </a:p>
          <a:p>
            <a:pPr marL="339725" indent="-339725" eaLnBrk="1" hangingPunct="1">
              <a:lnSpc>
                <a:spcPct val="170000"/>
              </a:lnSpc>
              <a:buFont typeface="Wingdings" pitchFamily="2" charset="2"/>
              <a:buChar char="Ø"/>
            </a:pPr>
            <a:r>
              <a:rPr lang="en-US" altLang="ja-JP" sz="2000" dirty="0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Lower the curing temperature, and thus lower in the internal stress in the finished parts</a:t>
            </a:r>
          </a:p>
          <a:p>
            <a:pPr marL="339725" indent="-339725" eaLnBrk="1" hangingPunct="1">
              <a:lnSpc>
                <a:spcPct val="170000"/>
              </a:lnSpc>
              <a:buFont typeface="Wingdings" pitchFamily="2" charset="2"/>
              <a:buChar char="Ø"/>
            </a:pPr>
            <a:r>
              <a:rPr lang="en-US" altLang="ja-JP" sz="2000" dirty="0" smtClean="0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Improve </a:t>
            </a:r>
            <a:r>
              <a:rPr lang="en-US" altLang="ja-JP" sz="2000" dirty="0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the mechanical properties (except the impact strength) and the heat resistance of the </a:t>
            </a:r>
            <a:r>
              <a:rPr lang="en-US" altLang="ja-JP" sz="2000" dirty="0" err="1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mouldings</a:t>
            </a:r>
            <a:r>
              <a:rPr lang="en-US" altLang="ja-JP" sz="2000" dirty="0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.</a:t>
            </a:r>
          </a:p>
          <a:p>
            <a:pPr marL="339725" indent="-339725" eaLnBrk="1" hangingPunct="1">
              <a:lnSpc>
                <a:spcPct val="170000"/>
              </a:lnSpc>
              <a:buFont typeface="Wingdings" pitchFamily="2" charset="2"/>
              <a:buChar char="Ø"/>
            </a:pPr>
            <a:r>
              <a:rPr lang="en-US" altLang="ja-JP" sz="2000" dirty="0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Lower the cost .</a:t>
            </a:r>
          </a:p>
          <a:p>
            <a:pPr marL="339725" indent="-339725" eaLnBrk="1" hangingPunct="1">
              <a:lnSpc>
                <a:spcPct val="170000"/>
              </a:lnSpc>
              <a:buFont typeface="Wingdings" pitchFamily="2" charset="2"/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Examples : </a:t>
            </a:r>
            <a:r>
              <a:rPr lang="en-US" altLang="ja-JP" sz="2000" dirty="0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Aluminum </a:t>
            </a:r>
            <a:r>
              <a:rPr lang="en-US" altLang="ja-JP" sz="2000" dirty="0" err="1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trihydrate</a:t>
            </a:r>
            <a:r>
              <a:rPr lang="en-US" altLang="ja-JP" sz="2000" dirty="0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, Calcium </a:t>
            </a:r>
            <a:r>
              <a:rPr lang="en-US" altLang="ja-JP" sz="2000" dirty="0" err="1" smtClean="0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carbonate,talc</a:t>
            </a:r>
            <a:r>
              <a:rPr lang="en-US" altLang="ja-JP" sz="2000" dirty="0" smtClean="0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, MoS</a:t>
            </a:r>
            <a:r>
              <a:rPr lang="en-US" altLang="ja-JP" sz="2000" baseline="-25000" dirty="0" smtClean="0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2 </a:t>
            </a:r>
            <a:r>
              <a:rPr lang="en-US" altLang="ja-JP" sz="2000" dirty="0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, graphite, mica </a:t>
            </a:r>
            <a:r>
              <a:rPr lang="en-US" altLang="ja-JP" sz="2000" dirty="0" err="1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ect</a:t>
            </a:r>
            <a:r>
              <a:rPr lang="en-US" altLang="ja-JP" sz="2000" dirty="0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.,</a:t>
            </a:r>
            <a:endParaRPr lang="en-US" sz="2000" dirty="0">
              <a:latin typeface="Times New Roman" pitchFamily="18" charset="0"/>
              <a:ea typeface="MS PGothic" pitchFamily="34" charset="-128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2"/>
          <p:cNvSpPr txBox="1">
            <a:spLocks noChangeArrowheads="1"/>
          </p:cNvSpPr>
          <p:nvPr/>
        </p:nvSpPr>
        <p:spPr bwMode="auto">
          <a:xfrm>
            <a:off x="251520" y="548680"/>
            <a:ext cx="8892480" cy="4308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290513" indent="-290513" algn="just" eaLnBrk="1" hangingPunct="1">
              <a:spcBef>
                <a:spcPct val="50000"/>
              </a:spcBef>
            </a:pPr>
            <a:r>
              <a:rPr lang="en-US" altLang="ja-JP" sz="2400" b="1" dirty="0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REINFORCEMENTS</a:t>
            </a:r>
            <a:endParaRPr lang="en-US" altLang="ja-JP" sz="2400" dirty="0">
              <a:latin typeface="Times New Roman" pitchFamily="18" charset="0"/>
              <a:ea typeface="MS PGothic" pitchFamily="34" charset="-128"/>
              <a:cs typeface="Times New Roman" pitchFamily="18" charset="0"/>
            </a:endParaRPr>
          </a:p>
          <a:p>
            <a:pPr marL="290513" indent="-290513" algn="just" eaLnBrk="1" hangingPunct="1">
              <a:lnSpc>
                <a:spcPct val="150000"/>
              </a:lnSpc>
              <a:spcBef>
                <a:spcPct val="50000"/>
              </a:spcBef>
              <a:buClr>
                <a:schemeClr val="accent2"/>
              </a:buClr>
              <a:buFont typeface="Wingdings" pitchFamily="2" charset="2"/>
              <a:buChar char="Ø"/>
            </a:pPr>
            <a:r>
              <a:rPr lang="en-US" altLang="ja-JP" sz="2000" dirty="0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Reinforcing material, fibers raise the tensile and flexural strengths, impact resistance and energy absorbing capacity of the UP resin in the </a:t>
            </a:r>
            <a:r>
              <a:rPr lang="en-US" altLang="ja-JP" sz="2000" dirty="0" err="1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moulded</a:t>
            </a:r>
            <a:r>
              <a:rPr lang="en-US" altLang="ja-JP" sz="2000" dirty="0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 material.</a:t>
            </a:r>
          </a:p>
          <a:p>
            <a:pPr marL="290513" indent="-290513" algn="just" eaLnBrk="1" hangingPunct="1">
              <a:lnSpc>
                <a:spcPct val="150000"/>
              </a:lnSpc>
              <a:spcBef>
                <a:spcPct val="50000"/>
              </a:spcBef>
              <a:buClr>
                <a:schemeClr val="accent2"/>
              </a:buClr>
              <a:buFont typeface="Wingdings" pitchFamily="2" charset="2"/>
              <a:buChar char="Ø"/>
            </a:pPr>
            <a:r>
              <a:rPr lang="en-US" altLang="ja-JP" sz="2000" dirty="0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 Fiber properties (type, cross section &amp; length), fiber content, orientation and interaction at the fiber /matrix interface determine the total level achievable.</a:t>
            </a:r>
          </a:p>
          <a:p>
            <a:pPr marL="290513" indent="-290513" eaLnBrk="1" hangingPunct="1">
              <a:lnSpc>
                <a:spcPct val="150000"/>
              </a:lnSpc>
              <a:spcBef>
                <a:spcPct val="5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altLang="ja-JP" sz="2000" dirty="0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Naturally occurring organic fibers: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Wood fibers, </a:t>
            </a:r>
            <a:r>
              <a:rPr lang="en-US" altLang="ja-JP" sz="2000" dirty="0">
                <a:latin typeface="Times New Roman" pitchFamily="18" charset="0"/>
                <a:ea typeface="ＭＳ 明朝" pitchFamily="49" charset="-128"/>
                <a:cs typeface="Times New Roman" pitchFamily="18" charset="0"/>
              </a:rPr>
              <a:t>Cellulose fiber</a:t>
            </a:r>
            <a:r>
              <a:rPr lang="en-US" altLang="ja-JP" sz="2000" dirty="0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, </a:t>
            </a:r>
            <a:r>
              <a:rPr lang="en-US" altLang="ja-JP" sz="2000" dirty="0">
                <a:latin typeface="Times New Roman" pitchFamily="18" charset="0"/>
                <a:ea typeface="ＭＳ 明朝" pitchFamily="49" charset="-128"/>
                <a:cs typeface="Times New Roman" pitchFamily="18" charset="0"/>
              </a:rPr>
              <a:t>Sisal fiber</a:t>
            </a:r>
            <a:r>
              <a:rPr lang="en-US" altLang="ja-JP" sz="2000" dirty="0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 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marL="290513" indent="-290513" eaLnBrk="1" hangingPunct="1">
              <a:lnSpc>
                <a:spcPct val="150000"/>
              </a:lnSpc>
              <a:spcBef>
                <a:spcPct val="5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altLang="ja-JP" sz="2000" dirty="0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Synthetic organic fibers : </a:t>
            </a:r>
            <a:r>
              <a:rPr lang="en-US" altLang="ja-JP" sz="2000" dirty="0" err="1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Polyacrylonitrile</a:t>
            </a:r>
            <a:r>
              <a:rPr lang="en-US" altLang="ja-JP" sz="2000" dirty="0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 (PAN) fibers, Polyester fiber , Polyamide fiber, </a:t>
            </a:r>
            <a:r>
              <a:rPr lang="en-US" altLang="ja-JP" sz="2000" dirty="0" err="1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Polyvinylalcohol</a:t>
            </a:r>
            <a:r>
              <a:rPr lang="en-US" altLang="ja-JP" sz="2000" dirty="0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 (PVAL) fibers.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2"/>
          <p:cNvSpPr txBox="1">
            <a:spLocks noChangeArrowheads="1"/>
          </p:cNvSpPr>
          <p:nvPr/>
        </p:nvSpPr>
        <p:spPr bwMode="auto">
          <a:xfrm>
            <a:off x="0" y="165100"/>
            <a:ext cx="9144000" cy="64325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73063" indent="-373063" algn="ctr" eaLnBrk="1" hangingPunct="1">
              <a:spcBef>
                <a:spcPct val="50000"/>
              </a:spcBef>
              <a:buClr>
                <a:schemeClr val="accent2"/>
              </a:buClr>
              <a:buFont typeface="Wingdings" pitchFamily="2" charset="2"/>
              <a:buNone/>
            </a:pPr>
            <a:endParaRPr lang="en-US" altLang="ja-JP" b="1" dirty="0" smtClean="0">
              <a:latin typeface="Arial" charset="0"/>
              <a:ea typeface="MS PGothic" pitchFamily="34" charset="-128"/>
            </a:endParaRPr>
          </a:p>
          <a:p>
            <a:pPr marL="373063" indent="-373063" algn="ctr" eaLnBrk="1" hangingPunct="1">
              <a:spcBef>
                <a:spcPct val="5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altLang="ja-JP" sz="2400" b="1" dirty="0" smtClean="0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Glass Fibers</a:t>
            </a:r>
            <a:r>
              <a:rPr lang="en-US" altLang="ja-JP" sz="2400" dirty="0" smtClean="0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 :</a:t>
            </a:r>
          </a:p>
          <a:p>
            <a:pPr marL="373063" indent="-373063" eaLnBrk="1" hangingPunct="1">
              <a:lnSpc>
                <a:spcPct val="140000"/>
              </a:lnSpc>
              <a:spcBef>
                <a:spcPct val="50000"/>
              </a:spcBef>
              <a:buClr>
                <a:schemeClr val="accent2"/>
              </a:buClr>
              <a:buFont typeface="Wingdings" pitchFamily="2" charset="2"/>
              <a:buChar char="Ø"/>
            </a:pPr>
            <a:r>
              <a:rPr lang="en-US" altLang="ja-JP" sz="2000" dirty="0" smtClean="0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Glass </a:t>
            </a:r>
            <a:r>
              <a:rPr lang="en-US" altLang="ja-JP" sz="2000" dirty="0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fibers are the only reinforcement fiber dominating in all high temperature composites applications due to an appealing combination of good properties and low cost. </a:t>
            </a:r>
          </a:p>
          <a:p>
            <a:pPr marL="373063" indent="-373063" eaLnBrk="1" hangingPunct="1">
              <a:lnSpc>
                <a:spcPct val="140000"/>
              </a:lnSpc>
              <a:spcBef>
                <a:spcPct val="50000"/>
              </a:spcBef>
              <a:buClr>
                <a:schemeClr val="accent2"/>
              </a:buClr>
              <a:buFont typeface="Wingdings" pitchFamily="2" charset="2"/>
              <a:buChar char="Ø"/>
            </a:pPr>
            <a:r>
              <a:rPr lang="en-US" altLang="ja-JP" sz="2000" dirty="0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The characteristic advantages of glass fiber are high strength, very good tolerance to high temperatures and corrosive environments. </a:t>
            </a:r>
          </a:p>
          <a:p>
            <a:pPr marL="373063" indent="-373063" algn="just" eaLnBrk="1" hangingPunct="1">
              <a:lnSpc>
                <a:spcPct val="140000"/>
              </a:lnSpc>
              <a:spcBef>
                <a:spcPct val="50000"/>
              </a:spcBef>
              <a:buClr>
                <a:schemeClr val="accent2"/>
              </a:buClr>
              <a:buFont typeface="Wingdings" pitchFamily="2" charset="2"/>
              <a:buChar char="Ø"/>
            </a:pPr>
            <a:r>
              <a:rPr lang="en-US" altLang="ja-JP" sz="2000" dirty="0">
                <a:latin typeface="Times New Roman" pitchFamily="18" charset="0"/>
                <a:ea typeface="ＭＳ 明朝" pitchFamily="49" charset="-128"/>
                <a:cs typeface="Times New Roman" pitchFamily="18" charset="0"/>
              </a:rPr>
              <a:t>Several different glass compositions are available, the most common being E and S glass, where E denotes electrical and S high strength. </a:t>
            </a:r>
          </a:p>
          <a:p>
            <a:pPr marL="373063" indent="-373063" algn="just" eaLnBrk="1" hangingPunct="1">
              <a:lnSpc>
                <a:spcPct val="140000"/>
              </a:lnSpc>
              <a:spcBef>
                <a:spcPct val="50000"/>
              </a:spcBef>
              <a:buClr>
                <a:schemeClr val="accent2"/>
              </a:buClr>
              <a:buFont typeface="Wingdings" pitchFamily="2" charset="2"/>
              <a:buChar char="Ø"/>
            </a:pPr>
            <a:r>
              <a:rPr lang="en-US" altLang="ja-JP" sz="2000" dirty="0">
                <a:latin typeface="Times New Roman" pitchFamily="18" charset="0"/>
                <a:ea typeface="ＭＳ 明朝" pitchFamily="49" charset="-128"/>
                <a:cs typeface="Times New Roman" pitchFamily="18" charset="0"/>
              </a:rPr>
              <a:t>E glass offer excellent electrical properties and durability and is a general purpose grade that heavily dominates in consumption. </a:t>
            </a:r>
          </a:p>
          <a:p>
            <a:pPr marL="373063" indent="-373063" algn="just" eaLnBrk="1" hangingPunct="1">
              <a:lnSpc>
                <a:spcPct val="140000"/>
              </a:lnSpc>
              <a:spcBef>
                <a:spcPct val="50000"/>
              </a:spcBef>
              <a:buClr>
                <a:schemeClr val="accent2"/>
              </a:buClr>
              <a:buFont typeface="Wingdings" pitchFamily="2" charset="2"/>
              <a:buChar char="Ø"/>
            </a:pPr>
            <a:r>
              <a:rPr lang="en-US" altLang="ja-JP" sz="2000" dirty="0">
                <a:latin typeface="Times New Roman" pitchFamily="18" charset="0"/>
                <a:ea typeface="ＭＳ 明朝" pitchFamily="49" charset="-128"/>
                <a:cs typeface="Times New Roman" pitchFamily="18" charset="0"/>
              </a:rPr>
              <a:t>S glass and AR glass are similar and offer improved stiffness and strength as well as high temperature tolerance. 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Carbon Fiber</a:t>
            </a:r>
            <a:r>
              <a:rPr lang="en-US" b="1" dirty="0" smtClean="0">
                <a:latin typeface="Arial" charset="0"/>
                <a:cs typeface="Times New Roman" pitchFamily="18" charset="0"/>
              </a:rPr>
              <a:t/>
            </a:r>
            <a:br>
              <a:rPr lang="en-US" b="1" dirty="0" smtClean="0">
                <a:latin typeface="Arial" charset="0"/>
                <a:cs typeface="Times New Roman" pitchFamily="18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373063" indent="-373063" algn="just">
              <a:lnSpc>
                <a:spcPct val="135000"/>
              </a:lnSpc>
              <a:spcBef>
                <a:spcPct val="50000"/>
              </a:spcBef>
              <a:buFont typeface="Wingdings" pitchFamily="2" charset="2"/>
              <a:buChar char="Ø"/>
            </a:pPr>
            <a:r>
              <a:rPr lang="en-US" altLang="ja-JP" sz="3100" dirty="0" smtClean="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Carbon fibers are available as “Ultra high Modulus” “high-modulus”, “intermediate modulus, “high strength” etc.</a:t>
            </a:r>
          </a:p>
          <a:p>
            <a:pPr marL="373063" indent="-373063" algn="just">
              <a:lnSpc>
                <a:spcPct val="135000"/>
              </a:lnSpc>
              <a:spcBef>
                <a:spcPct val="50000"/>
              </a:spcBef>
              <a:buFont typeface="Wingdings" pitchFamily="2" charset="2"/>
              <a:buChar char="Ø"/>
            </a:pPr>
            <a:r>
              <a:rPr lang="en-US" altLang="ja-JP" sz="3100" dirty="0" smtClean="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Advantages include tolerance to high temperature and corrosive environment, as well as lack of moisture sensitivity.</a:t>
            </a:r>
          </a:p>
          <a:p>
            <a:pPr marL="373063" indent="-373063" algn="just">
              <a:lnSpc>
                <a:spcPct val="135000"/>
              </a:lnSpc>
              <a:spcBef>
                <a:spcPct val="50000"/>
              </a:spcBef>
              <a:buFont typeface="Wingdings" pitchFamily="2" charset="2"/>
              <a:buChar char="Ø"/>
            </a:pPr>
            <a:r>
              <a:rPr lang="en-US" altLang="ja-JP" sz="3100" dirty="0" smtClean="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 Major limitations of carbon fibers is their high price, brittleness and conductivity </a:t>
            </a:r>
          </a:p>
          <a:p>
            <a:pPr marL="373063" indent="-373063" algn="just">
              <a:lnSpc>
                <a:spcPct val="135000"/>
              </a:lnSpc>
              <a:spcBef>
                <a:spcPct val="50000"/>
              </a:spcBef>
              <a:buFont typeface="Wingdings" pitchFamily="2" charset="2"/>
              <a:buChar char="Ø"/>
            </a:pPr>
            <a:r>
              <a:rPr lang="en-US" altLang="ja-JP" sz="3100" dirty="0" smtClean="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It is available in continuous length and chopped form.</a:t>
            </a:r>
            <a:endParaRPr lang="en-US" sz="31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b="1" dirty="0" err="1" smtClean="0">
                <a:solidFill>
                  <a:schemeClr val="tx1"/>
                </a:solidFill>
                <a:latin typeface="Times New Roman" pitchFamily="18" charset="0"/>
                <a:ea typeface="ＭＳ 明朝" pitchFamily="49" charset="-128"/>
                <a:cs typeface="Times New Roman" pitchFamily="18" charset="0"/>
              </a:rPr>
              <a:t>Aramide</a:t>
            </a:r>
            <a:r>
              <a:rPr lang="en-US" altLang="ja-JP" b="1" dirty="0" smtClean="0">
                <a:solidFill>
                  <a:schemeClr val="tx1"/>
                </a:solidFill>
                <a:latin typeface="Times New Roman" pitchFamily="18" charset="0"/>
                <a:ea typeface="ＭＳ 明朝" pitchFamily="49" charset="-128"/>
                <a:cs typeface="Times New Roman" pitchFamily="18" charset="0"/>
              </a:rPr>
              <a:t> fibers</a:t>
            </a:r>
            <a:r>
              <a:rPr lang="en-US" altLang="ja-JP" b="1" dirty="0" smtClean="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 </a:t>
            </a:r>
            <a:r>
              <a:rPr lang="en-US" altLang="ja-JP" dirty="0" smtClean="0">
                <a:latin typeface="Arial" charset="0"/>
                <a:ea typeface="MS PGothic" pitchFamily="34" charset="-128"/>
              </a:rPr>
              <a:t/>
            </a:r>
            <a:br>
              <a:rPr lang="en-US" altLang="ja-JP" dirty="0" smtClean="0">
                <a:latin typeface="Arial" charset="0"/>
                <a:ea typeface="MS PGothic" pitchFamily="34" charset="-128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290513" indent="-290513" algn="just">
              <a:lnSpc>
                <a:spcPct val="170000"/>
              </a:lnSpc>
              <a:spcBef>
                <a:spcPct val="50000"/>
              </a:spcBef>
              <a:buFont typeface="Wingdings" pitchFamily="2" charset="2"/>
              <a:buChar char="Ø"/>
            </a:pPr>
            <a:r>
              <a:rPr lang="en-US" altLang="ja-JP" dirty="0" smtClean="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Advantages of </a:t>
            </a:r>
            <a:r>
              <a:rPr lang="en-US" altLang="ja-JP" dirty="0" err="1" smtClean="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aramide</a:t>
            </a:r>
            <a:r>
              <a:rPr lang="en-US" altLang="ja-JP" dirty="0" smtClean="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 fibers are very good mechanical properties, especially toughness and damage tolerance, moderately high temperature tolerance, corrosion resistance and good electrical properties.</a:t>
            </a:r>
          </a:p>
          <a:p>
            <a:pPr marL="290513" indent="-290513" algn="just">
              <a:lnSpc>
                <a:spcPct val="170000"/>
              </a:lnSpc>
              <a:spcBef>
                <a:spcPct val="50000"/>
              </a:spcBef>
              <a:buFont typeface="Wingdings" pitchFamily="2" charset="2"/>
              <a:buChar char="Ø"/>
            </a:pPr>
            <a:r>
              <a:rPr lang="en-US" altLang="ja-JP" dirty="0" smtClean="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Limitation of this fiber are moisture sensitivity and high price.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0" y="9144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en-US"/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0" y="228600"/>
            <a:ext cx="9144000" cy="615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90513" indent="-290513" algn="ctr" eaLnBrk="1" hangingPunct="1">
              <a:spcBef>
                <a:spcPct val="50000"/>
              </a:spcBef>
            </a:pPr>
            <a:endParaRPr lang="en-US" altLang="ja-JP" b="1" dirty="0" smtClean="0">
              <a:latin typeface="Arial" charset="0"/>
              <a:ea typeface="MS PGothic" pitchFamily="34" charset="-128"/>
            </a:endParaRPr>
          </a:p>
          <a:p>
            <a:pPr marL="290513" indent="-290513" algn="ctr" eaLnBrk="1" hangingPunct="1">
              <a:spcBef>
                <a:spcPct val="50000"/>
              </a:spcBef>
            </a:pPr>
            <a:r>
              <a:rPr lang="en-US" altLang="ja-JP" sz="2400" b="1" dirty="0" smtClean="0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STRUCTURE </a:t>
            </a:r>
            <a:r>
              <a:rPr lang="en-US" altLang="ja-JP" sz="2400" b="1" dirty="0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AND GENERAL </a:t>
            </a:r>
            <a:r>
              <a:rPr lang="en-US" altLang="ja-JP" sz="2400" b="1" dirty="0" smtClean="0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PROPERTIES OF UF</a:t>
            </a:r>
            <a:r>
              <a:rPr lang="en-US" altLang="ja-JP" sz="2000" b="1" dirty="0" smtClean="0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. </a:t>
            </a:r>
            <a:endParaRPr lang="en-US" altLang="ja-JP" sz="2000" b="1" dirty="0">
              <a:latin typeface="Times New Roman" pitchFamily="18" charset="0"/>
              <a:ea typeface="MS PGothic" pitchFamily="34" charset="-128"/>
              <a:cs typeface="Times New Roman" pitchFamily="18" charset="0"/>
            </a:endParaRPr>
          </a:p>
          <a:p>
            <a:pPr marL="290513" indent="-290513" algn="just" eaLnBrk="1" hangingPunct="1">
              <a:lnSpc>
                <a:spcPct val="150000"/>
              </a:lnSpc>
              <a:spcBef>
                <a:spcPct val="50000"/>
              </a:spcBef>
              <a:buClr>
                <a:srgbClr val="3333FF"/>
              </a:buClr>
              <a:buFont typeface="Wingdings" pitchFamily="2" charset="2"/>
              <a:buChar char="Ø"/>
            </a:pPr>
            <a:endParaRPr lang="en-US" altLang="ja-JP" sz="2000" b="1" dirty="0" smtClean="0">
              <a:latin typeface="Times New Roman" pitchFamily="18" charset="0"/>
              <a:ea typeface="MS PGothic" pitchFamily="34" charset="-128"/>
              <a:cs typeface="Times New Roman" pitchFamily="18" charset="0"/>
            </a:endParaRPr>
          </a:p>
          <a:p>
            <a:pPr marL="290513" indent="-290513" algn="just" eaLnBrk="1" hangingPunct="1">
              <a:lnSpc>
                <a:spcPct val="150000"/>
              </a:lnSpc>
              <a:spcBef>
                <a:spcPct val="50000"/>
              </a:spcBef>
              <a:buClr>
                <a:srgbClr val="3333FF"/>
              </a:buClr>
              <a:buFont typeface="Wingdings" pitchFamily="2" charset="2"/>
              <a:buChar char="Ø"/>
            </a:pPr>
            <a:endParaRPr lang="en-US" altLang="ja-JP" sz="2000" b="1" dirty="0" smtClean="0">
              <a:latin typeface="Times New Roman" pitchFamily="18" charset="0"/>
              <a:ea typeface="MS PGothic" pitchFamily="34" charset="-128"/>
              <a:cs typeface="Times New Roman" pitchFamily="18" charset="0"/>
            </a:endParaRPr>
          </a:p>
          <a:p>
            <a:pPr marL="290513" indent="-290513" algn="just" eaLnBrk="1" hangingPunct="1">
              <a:lnSpc>
                <a:spcPct val="150000"/>
              </a:lnSpc>
              <a:spcBef>
                <a:spcPct val="50000"/>
              </a:spcBef>
              <a:buClr>
                <a:srgbClr val="3333FF"/>
              </a:buClr>
              <a:buFont typeface="Wingdings" pitchFamily="2" charset="2"/>
              <a:buChar char="Ø"/>
            </a:pPr>
            <a:endParaRPr lang="en-US" altLang="ja-JP" sz="2000" b="1" dirty="0" smtClean="0">
              <a:latin typeface="Times New Roman" pitchFamily="18" charset="0"/>
              <a:ea typeface="MS PGothic" pitchFamily="34" charset="-128"/>
              <a:cs typeface="Times New Roman" pitchFamily="18" charset="0"/>
            </a:endParaRPr>
          </a:p>
          <a:p>
            <a:pPr marL="290513" indent="-290513" algn="just" eaLnBrk="1" hangingPunct="1">
              <a:lnSpc>
                <a:spcPct val="150000"/>
              </a:lnSpc>
              <a:spcBef>
                <a:spcPct val="50000"/>
              </a:spcBef>
              <a:buClr>
                <a:srgbClr val="3333FF"/>
              </a:buClr>
              <a:buFont typeface="Wingdings" pitchFamily="2" charset="2"/>
              <a:buChar char="Ø"/>
            </a:pPr>
            <a:r>
              <a:rPr lang="en-US" altLang="ja-JP" sz="2000" b="1" dirty="0" smtClean="0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 </a:t>
            </a:r>
            <a:r>
              <a:rPr lang="en-US" altLang="ja-JP" sz="2000" dirty="0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Low cost. The cheaper grades are sometimes lower in weight cost than the general purposes </a:t>
            </a:r>
            <a:r>
              <a:rPr lang="en-US" altLang="ja-JP" sz="2000" dirty="0" err="1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phenolics</a:t>
            </a:r>
            <a:r>
              <a:rPr lang="en-US" altLang="ja-JP" sz="2000" dirty="0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. (It is to be noted that urea formaldehyde have a somewhat higher density). </a:t>
            </a:r>
          </a:p>
          <a:p>
            <a:pPr marL="290513" indent="-290513" algn="just" eaLnBrk="1" hangingPunct="1">
              <a:lnSpc>
                <a:spcPct val="150000"/>
              </a:lnSpc>
              <a:spcBef>
                <a:spcPct val="50000"/>
              </a:spcBef>
              <a:buClr>
                <a:srgbClr val="3333FF"/>
              </a:buClr>
              <a:buFont typeface="Wingdings" pitchFamily="2" charset="2"/>
              <a:buChar char="Ø"/>
            </a:pPr>
            <a:r>
              <a:rPr lang="en-US" altLang="ja-JP" sz="2000" dirty="0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Wide </a:t>
            </a:r>
            <a:r>
              <a:rPr lang="en-US" altLang="ja-JP" sz="2000" dirty="0" err="1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colour</a:t>
            </a:r>
            <a:r>
              <a:rPr lang="en-US" altLang="ja-JP" sz="2000" dirty="0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 range. </a:t>
            </a:r>
          </a:p>
          <a:p>
            <a:pPr marL="290513" indent="-290513" algn="just" eaLnBrk="1" hangingPunct="1">
              <a:lnSpc>
                <a:spcPct val="150000"/>
              </a:lnSpc>
              <a:spcBef>
                <a:spcPct val="50000"/>
              </a:spcBef>
              <a:buClr>
                <a:srgbClr val="3333FF"/>
              </a:buClr>
              <a:buFont typeface="Wingdings" pitchFamily="2" charset="2"/>
              <a:buChar char="Ø"/>
            </a:pPr>
            <a:r>
              <a:rPr lang="en-US" altLang="ja-JP" sz="2000" dirty="0" smtClean="0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Good </a:t>
            </a:r>
            <a:r>
              <a:rPr lang="en-US" altLang="ja-JP" sz="2000" dirty="0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electrical insulation properties with particularly good resistance to tracking. </a:t>
            </a:r>
          </a:p>
          <a:p>
            <a:pPr marL="290513" indent="-290513" eaLnBrk="1" hangingPunct="1">
              <a:lnSpc>
                <a:spcPct val="150000"/>
              </a:lnSpc>
              <a:spcBef>
                <a:spcPct val="50000"/>
              </a:spcBef>
              <a:buClr>
                <a:srgbClr val="3333FF"/>
              </a:buClr>
              <a:buFont typeface="Wingdings" pitchFamily="2" charset="2"/>
              <a:buChar char="Ø"/>
            </a:pPr>
            <a:r>
              <a:rPr lang="en-US" altLang="ja-JP" sz="2000" dirty="0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Resistance to continuous heat up to a temperature of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70</a:t>
            </a:r>
            <a:r>
              <a:rPr lang="en-US" sz="2000" baseline="30000" dirty="0">
                <a:latin typeface="Times New Roman" pitchFamily="18" charset="0"/>
                <a:cs typeface="Times New Roman" pitchFamily="18" charset="0"/>
              </a:rPr>
              <a:t>o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C </a:t>
            </a:r>
          </a:p>
        </p:txBody>
      </p:sp>
      <p:pic>
        <p:nvPicPr>
          <p:cNvPr id="4" name="Picture 3" descr="scan0005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30000" contrast="54000"/>
          </a:blip>
          <a:srcRect/>
          <a:stretch>
            <a:fillRect/>
          </a:stretch>
        </p:blipFill>
        <p:spPr bwMode="auto">
          <a:xfrm>
            <a:off x="1691680" y="1268760"/>
            <a:ext cx="5105400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61709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73063" indent="-373063" algn="ctr" eaLnBrk="1" hangingPunct="1">
              <a:spcBef>
                <a:spcPct val="50000"/>
              </a:spcBef>
            </a:pPr>
            <a:endParaRPr lang="en-US" altLang="ja-JP" b="1" dirty="0" smtClean="0">
              <a:latin typeface="Arial" charset="0"/>
              <a:ea typeface="MS PGothic" pitchFamily="34" charset="-128"/>
            </a:endParaRPr>
          </a:p>
          <a:p>
            <a:pPr marL="373063" indent="-373063" algn="ctr" eaLnBrk="1" hangingPunct="1">
              <a:spcBef>
                <a:spcPct val="50000"/>
              </a:spcBef>
            </a:pPr>
            <a:r>
              <a:rPr lang="en-US" altLang="ja-JP" sz="2400" b="1" dirty="0" smtClean="0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UREA FORMALDEHYDECOMPOUNDING INGREDIENTS </a:t>
            </a:r>
            <a:endParaRPr lang="en-US" altLang="ja-JP" sz="2400" dirty="0" smtClean="0">
              <a:latin typeface="Times New Roman" pitchFamily="18" charset="0"/>
              <a:ea typeface="MS PGothic" pitchFamily="34" charset="-128"/>
              <a:cs typeface="Times New Roman" pitchFamily="18" charset="0"/>
            </a:endParaRPr>
          </a:p>
          <a:p>
            <a:pPr marL="373063" indent="-373063" algn="just" eaLnBrk="1" hangingPunct="1">
              <a:spcBef>
                <a:spcPct val="50000"/>
              </a:spcBef>
            </a:pPr>
            <a:r>
              <a:rPr lang="en-AU" sz="2000" b="1" dirty="0" smtClean="0">
                <a:latin typeface="Times New Roman" pitchFamily="18" charset="0"/>
                <a:cs typeface="Times New Roman" pitchFamily="18" charset="0"/>
              </a:rPr>
              <a:t>Fillers</a:t>
            </a:r>
            <a:endParaRPr lang="en-AU" sz="2000" b="1" dirty="0">
              <a:latin typeface="Times New Roman" pitchFamily="18" charset="0"/>
              <a:cs typeface="Times New Roman" pitchFamily="18" charset="0"/>
            </a:endParaRPr>
          </a:p>
          <a:p>
            <a:pPr marL="373063" indent="-373063" algn="just" eaLnBrk="1" hangingPunct="1">
              <a:lnSpc>
                <a:spcPct val="105000"/>
              </a:lnSpc>
              <a:spcBef>
                <a:spcPct val="50000"/>
              </a:spcBef>
              <a:buClr>
                <a:srgbClr val="3333FF"/>
              </a:buClr>
              <a:buFont typeface="Wingdings" pitchFamily="2" charset="2"/>
              <a:buChar char="Ø"/>
            </a:pPr>
            <a:r>
              <a:rPr lang="en-AU" sz="2000" dirty="0">
                <a:latin typeface="Times New Roman" pitchFamily="18" charset="0"/>
                <a:cs typeface="Times New Roman" pitchFamily="18" charset="0"/>
              </a:rPr>
              <a:t>Bleached wood pulp is employed for the widest range of bright </a:t>
            </a:r>
            <a:r>
              <a:rPr lang="en-AU" sz="2000" dirty="0" smtClean="0">
                <a:latin typeface="Times New Roman" pitchFamily="18" charset="0"/>
                <a:cs typeface="Times New Roman" pitchFamily="18" charset="0"/>
              </a:rPr>
              <a:t>colours.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373063" indent="-373063" algn="just">
              <a:lnSpc>
                <a:spcPct val="105000"/>
              </a:lnSpc>
              <a:spcBef>
                <a:spcPct val="50000"/>
              </a:spcBef>
              <a:buClr>
                <a:srgbClr val="3333FF"/>
              </a:buClr>
              <a:buFont typeface="Wingdings" pitchFamily="2" charset="2"/>
              <a:buChar char="Ø"/>
            </a:pPr>
            <a:r>
              <a:rPr lang="en-AU" sz="2000" dirty="0" smtClean="0">
                <a:latin typeface="Times New Roman" pitchFamily="18" charset="0"/>
                <a:cs typeface="Times New Roman" pitchFamily="18" charset="0"/>
              </a:rPr>
              <a:t>Urea-formaldehyde is mixed with the filler (usually with a dry weight resin-filler ratio of about 2:1) and other ingredients except pigment in a tough mixer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marL="373063" indent="-373063" eaLnBrk="1" hangingPunct="1">
              <a:lnSpc>
                <a:spcPct val="105000"/>
              </a:lnSpc>
              <a:spcBef>
                <a:spcPct val="50000"/>
              </a:spcBef>
              <a:buClr>
                <a:srgbClr val="3333FF"/>
              </a:buClr>
              <a:buFont typeface="Wingdings" pitchFamily="2" charset="2"/>
              <a:buChar char="Ø"/>
            </a:pPr>
            <a:r>
              <a:rPr lang="en-AU" sz="2000" dirty="0" err="1">
                <a:latin typeface="Times New Roman" pitchFamily="18" charset="0"/>
                <a:cs typeface="Times New Roman" pitchFamily="18" charset="0"/>
              </a:rPr>
              <a:t>Woodflour</a:t>
            </a:r>
            <a:r>
              <a:rPr lang="en-AU" sz="2000" dirty="0">
                <a:latin typeface="Times New Roman" pitchFamily="18" charset="0"/>
                <a:cs typeface="Times New Roman" pitchFamily="18" charset="0"/>
              </a:rPr>
              <a:t>, which is significantly cheaper, also be used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73063" indent="-373063" eaLnBrk="1" hangingPunct="1">
              <a:lnSpc>
                <a:spcPct val="105000"/>
              </a:lnSpc>
              <a:spcBef>
                <a:spcPct val="50000"/>
              </a:spcBef>
              <a:buClr>
                <a:srgbClr val="3333FF"/>
              </a:buClr>
              <a:buFont typeface="Wingdings" pitchFamily="2" charset="2"/>
              <a:buNone/>
            </a:pPr>
            <a:r>
              <a:rPr lang="en-AU" sz="2000" b="1" dirty="0">
                <a:latin typeface="Times New Roman" pitchFamily="18" charset="0"/>
                <a:cs typeface="Times New Roman" pitchFamily="18" charset="0"/>
              </a:rPr>
              <a:t>Pigments</a:t>
            </a:r>
          </a:p>
          <a:p>
            <a:pPr marL="373063" indent="-373063" eaLnBrk="1" hangingPunct="1">
              <a:lnSpc>
                <a:spcPct val="105000"/>
              </a:lnSpc>
              <a:spcBef>
                <a:spcPct val="50000"/>
              </a:spcBef>
              <a:buClr>
                <a:srgbClr val="3333FF"/>
              </a:buClr>
              <a:buFont typeface="Wingdings" pitchFamily="2" charset="2"/>
              <a:buChar char="Ø"/>
            </a:pPr>
            <a:r>
              <a:rPr lang="en-AU" sz="2000" dirty="0">
                <a:latin typeface="Times New Roman" pitchFamily="18" charset="0"/>
                <a:cs typeface="Times New Roman" pitchFamily="18" charset="0"/>
              </a:rPr>
              <a:t> A wide variety of pigments is now used in U-F moulding compositions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373063" indent="-373063" algn="just" eaLnBrk="1" hangingPunct="1">
              <a:lnSpc>
                <a:spcPct val="105000"/>
              </a:lnSpc>
              <a:spcBef>
                <a:spcPct val="50000"/>
              </a:spcBef>
              <a:buClr>
                <a:srgbClr val="3333FF"/>
              </a:buClr>
              <a:buFont typeface="Wingdings" pitchFamily="2" charset="2"/>
              <a:buNone/>
            </a:pPr>
            <a:r>
              <a:rPr lang="en-US" altLang="ja-JP" sz="2000" b="1" dirty="0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Accelerator</a:t>
            </a:r>
          </a:p>
          <a:p>
            <a:pPr marL="373063" indent="-373063" algn="just" eaLnBrk="1" hangingPunct="1">
              <a:lnSpc>
                <a:spcPct val="105000"/>
              </a:lnSpc>
              <a:spcBef>
                <a:spcPct val="50000"/>
              </a:spcBef>
              <a:buClr>
                <a:srgbClr val="3333FF"/>
              </a:buClr>
              <a:buFont typeface="Wingdings" pitchFamily="2" charset="2"/>
              <a:buChar char="Ø"/>
            </a:pPr>
            <a:r>
              <a:rPr lang="en-US" altLang="ja-JP" sz="2000" dirty="0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In order to obtain a sufficient rate of cure at </a:t>
            </a:r>
            <a:r>
              <a:rPr lang="en-US" altLang="ja-JP" sz="2000" dirty="0" err="1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moulding</a:t>
            </a:r>
            <a:r>
              <a:rPr lang="en-US" altLang="ja-JP" sz="2000" dirty="0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 temperatures it is usual to add about 0.2-2.0% of a 'hardener' (accelerator). </a:t>
            </a:r>
          </a:p>
          <a:p>
            <a:pPr marL="373063" indent="-373063" algn="just" eaLnBrk="1" hangingPunct="1">
              <a:lnSpc>
                <a:spcPct val="105000"/>
              </a:lnSpc>
              <a:spcBef>
                <a:spcPct val="50000"/>
              </a:spcBef>
              <a:buClr>
                <a:srgbClr val="3333FF"/>
              </a:buClr>
              <a:buFont typeface="Wingdings" pitchFamily="2" charset="2"/>
              <a:buChar char="Ø"/>
            </a:pPr>
            <a:r>
              <a:rPr lang="en-US" altLang="ja-JP" sz="2000" dirty="0" smtClean="0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Example </a:t>
            </a:r>
            <a:r>
              <a:rPr lang="en-US" altLang="ja-JP" sz="2000" dirty="0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:- Ammonium </a:t>
            </a:r>
            <a:r>
              <a:rPr lang="en-US" altLang="ja-JP" sz="2000" dirty="0" err="1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sulphamate</a:t>
            </a:r>
            <a:r>
              <a:rPr lang="en-US" altLang="ja-JP" sz="2000" dirty="0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, ammonium </a:t>
            </a:r>
            <a:r>
              <a:rPr lang="en-US" altLang="ja-JP" sz="2000" dirty="0" err="1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phenoxyacetate</a:t>
            </a:r>
            <a:r>
              <a:rPr lang="en-US" altLang="ja-JP" sz="2000" dirty="0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, ethylene </a:t>
            </a:r>
            <a:r>
              <a:rPr lang="en-US" altLang="ja-JP" sz="2000" dirty="0" err="1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sulphite</a:t>
            </a:r>
            <a:r>
              <a:rPr lang="en-US" altLang="ja-JP" sz="2000" dirty="0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 and </a:t>
            </a:r>
            <a:r>
              <a:rPr lang="en-US" altLang="ja-JP" sz="2000" dirty="0" err="1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trimethyl</a:t>
            </a:r>
            <a:r>
              <a:rPr lang="en-US" altLang="ja-JP" sz="2000" dirty="0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 phosphate</a:t>
            </a:r>
            <a:r>
              <a:rPr lang="en-US" altLang="ja-JP" sz="2000" b="1" dirty="0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.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63186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algn="ctr" eaLnBrk="1" hangingPunct="1">
              <a:lnSpc>
                <a:spcPct val="105000"/>
              </a:lnSpc>
              <a:spcBef>
                <a:spcPct val="50000"/>
              </a:spcBef>
              <a:buClr>
                <a:srgbClr val="FF3300"/>
              </a:buClr>
              <a:buFont typeface="Wingdings" pitchFamily="2" charset="2"/>
              <a:buNone/>
            </a:pPr>
            <a:r>
              <a:rPr lang="en-US" altLang="ja-JP" sz="3200" b="1" dirty="0">
                <a:latin typeface="Times New Roman" pitchFamily="18" charset="0"/>
                <a:ea typeface="ＭＳ 明朝" pitchFamily="49" charset="-128"/>
                <a:cs typeface="Times New Roman" pitchFamily="18" charset="0"/>
              </a:rPr>
              <a:t>GENERAL PROPERTIES </a:t>
            </a:r>
            <a:r>
              <a:rPr lang="en-US" altLang="ja-JP" sz="3200" b="1" dirty="0" smtClean="0">
                <a:latin typeface="Times New Roman" pitchFamily="18" charset="0"/>
                <a:ea typeface="ＭＳ 明朝" pitchFamily="49" charset="-128"/>
                <a:cs typeface="Times New Roman" pitchFamily="18" charset="0"/>
              </a:rPr>
              <a:t>OF MF</a:t>
            </a:r>
            <a:endParaRPr lang="en-US" altLang="ja-JP" sz="3200" b="1" dirty="0">
              <a:latin typeface="Times New Roman" pitchFamily="18" charset="0"/>
              <a:ea typeface="ＭＳ 明朝" pitchFamily="49" charset="-128"/>
              <a:cs typeface="Times New Roman" pitchFamily="18" charset="0"/>
            </a:endParaRPr>
          </a:p>
          <a:p>
            <a:pPr marL="457200" indent="-457200" algn="ctr" eaLnBrk="1" hangingPunct="1">
              <a:lnSpc>
                <a:spcPct val="105000"/>
              </a:lnSpc>
              <a:spcBef>
                <a:spcPct val="50000"/>
              </a:spcBef>
              <a:buClr>
                <a:srgbClr val="FF3300"/>
              </a:buClr>
              <a:buFont typeface="Wingdings" pitchFamily="2" charset="2"/>
              <a:buNone/>
            </a:pPr>
            <a:endParaRPr lang="en-US" altLang="ja-JP" sz="2000" b="1" dirty="0">
              <a:latin typeface="Arial" charset="0"/>
              <a:ea typeface="ＭＳ 明朝" pitchFamily="49" charset="-128"/>
            </a:endParaRPr>
          </a:p>
          <a:p>
            <a:pPr marL="457200" indent="-457200" algn="just" eaLnBrk="1" hangingPunct="1">
              <a:lnSpc>
                <a:spcPct val="130000"/>
              </a:lnSpc>
              <a:spcBef>
                <a:spcPct val="50000"/>
              </a:spcBef>
              <a:buClr>
                <a:srgbClr val="3333FF"/>
              </a:buClr>
              <a:buFont typeface="Wingdings" pitchFamily="2" charset="2"/>
              <a:buChar char="Ø"/>
            </a:pPr>
            <a:r>
              <a:rPr lang="en-US" altLang="ja-JP" sz="2000" dirty="0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High surface hardness and scratch resistance, </a:t>
            </a:r>
          </a:p>
          <a:p>
            <a:pPr marL="457200" indent="-457200" algn="just" eaLnBrk="1" hangingPunct="1">
              <a:lnSpc>
                <a:spcPct val="130000"/>
              </a:lnSpc>
              <a:spcBef>
                <a:spcPct val="50000"/>
              </a:spcBef>
              <a:buClr>
                <a:srgbClr val="3333FF"/>
              </a:buClr>
              <a:buFont typeface="Wingdings" pitchFamily="2" charset="2"/>
              <a:buChar char="Ø"/>
            </a:pPr>
            <a:r>
              <a:rPr lang="en-US" altLang="ja-JP" sz="2000" dirty="0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High surface gloss, </a:t>
            </a:r>
          </a:p>
          <a:p>
            <a:pPr marL="457200" indent="-457200" algn="just" eaLnBrk="1" hangingPunct="1">
              <a:lnSpc>
                <a:spcPct val="130000"/>
              </a:lnSpc>
              <a:spcBef>
                <a:spcPct val="50000"/>
              </a:spcBef>
              <a:buClr>
                <a:srgbClr val="3333FF"/>
              </a:buClr>
              <a:buFont typeface="Wingdings" pitchFamily="2" charset="2"/>
              <a:buChar char="Ø"/>
            </a:pPr>
            <a:r>
              <a:rPr lang="en-US" altLang="ja-JP" sz="2000" dirty="0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High resistance to creep, </a:t>
            </a:r>
          </a:p>
          <a:p>
            <a:pPr marL="457200" indent="-457200" algn="just" eaLnBrk="1" hangingPunct="1">
              <a:lnSpc>
                <a:spcPct val="130000"/>
              </a:lnSpc>
              <a:spcBef>
                <a:spcPct val="50000"/>
              </a:spcBef>
              <a:buClr>
                <a:srgbClr val="3333FF"/>
              </a:buClr>
              <a:buFont typeface="Wingdings" pitchFamily="2" charset="2"/>
              <a:buChar char="Ø"/>
            </a:pPr>
            <a:r>
              <a:rPr lang="en-US" altLang="ja-JP" sz="2000" dirty="0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Resistance to heat (up to 250 </a:t>
            </a:r>
            <a:r>
              <a:rPr lang="en-US" altLang="ja-JP" sz="2000" i="1" dirty="0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°C</a:t>
            </a:r>
            <a:r>
              <a:rPr lang="en-US" altLang="ja-JP" sz="2000" dirty="0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 for special grades), </a:t>
            </a:r>
          </a:p>
          <a:p>
            <a:pPr marL="457200" indent="-457200" algn="just" eaLnBrk="1" hangingPunct="1">
              <a:lnSpc>
                <a:spcPct val="130000"/>
              </a:lnSpc>
              <a:spcBef>
                <a:spcPct val="50000"/>
              </a:spcBef>
              <a:buClr>
                <a:srgbClr val="3333FF"/>
              </a:buClr>
              <a:buFont typeface="Wingdings" pitchFamily="2" charset="2"/>
              <a:buChar char="Ø"/>
            </a:pPr>
            <a:r>
              <a:rPr lang="en-US" altLang="ja-JP" sz="2000" dirty="0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Resistance to moisture, </a:t>
            </a:r>
          </a:p>
          <a:p>
            <a:pPr marL="457200" indent="-457200" algn="just" eaLnBrk="1" hangingPunct="1">
              <a:lnSpc>
                <a:spcPct val="130000"/>
              </a:lnSpc>
              <a:spcBef>
                <a:spcPct val="50000"/>
              </a:spcBef>
              <a:buClr>
                <a:srgbClr val="3333FF"/>
              </a:buClr>
              <a:buFont typeface="Wingdings" pitchFamily="2" charset="2"/>
              <a:buChar char="Ø"/>
            </a:pPr>
            <a:r>
              <a:rPr lang="en-US" altLang="ja-JP" sz="2000" dirty="0" smtClean="0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High </a:t>
            </a:r>
            <a:r>
              <a:rPr lang="en-US" altLang="ja-JP" sz="2000" dirty="0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shrinkage as for UF </a:t>
            </a:r>
            <a:r>
              <a:rPr lang="en-US" altLang="ja-JP" sz="2000" dirty="0" err="1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moulding</a:t>
            </a:r>
            <a:r>
              <a:rPr lang="en-US" altLang="ja-JP" sz="2000" dirty="0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 compounds, tendency to crack                 formation, </a:t>
            </a:r>
          </a:p>
          <a:p>
            <a:pPr marL="457200" indent="-457200" algn="just" eaLnBrk="1" hangingPunct="1">
              <a:lnSpc>
                <a:spcPct val="130000"/>
              </a:lnSpc>
              <a:spcBef>
                <a:spcPct val="50000"/>
              </a:spcBef>
              <a:buClr>
                <a:srgbClr val="3333FF"/>
              </a:buClr>
              <a:buFont typeface="Wingdings" pitchFamily="2" charset="2"/>
              <a:buChar char="Ø"/>
            </a:pPr>
            <a:r>
              <a:rPr lang="en-US" altLang="ja-JP" sz="2000" dirty="0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Curing properties better than UF </a:t>
            </a:r>
            <a:r>
              <a:rPr lang="en-US" altLang="ja-JP" sz="2000" dirty="0" err="1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moulding</a:t>
            </a:r>
            <a:r>
              <a:rPr lang="en-US" altLang="ja-JP" sz="2000" dirty="0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 compounds, </a:t>
            </a:r>
          </a:p>
          <a:p>
            <a:pPr marL="457200" indent="-457200" algn="just" eaLnBrk="1" hangingPunct="1">
              <a:lnSpc>
                <a:spcPct val="130000"/>
              </a:lnSpc>
              <a:spcBef>
                <a:spcPct val="50000"/>
              </a:spcBef>
              <a:buClr>
                <a:srgbClr val="3333FF"/>
              </a:buClr>
              <a:buFont typeface="Wingdings" pitchFamily="2" charset="2"/>
              <a:buChar char="Ø"/>
            </a:pPr>
            <a:r>
              <a:rPr lang="en-US" altLang="ja-JP" sz="2000" dirty="0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Grades, which are free of smell, are permitted for the manufacture of utensils for food contact applications.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MF COMPOSITE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339725" indent="-339725">
              <a:lnSpc>
                <a:spcPct val="180000"/>
              </a:lnSpc>
              <a:buFont typeface="Wingdings" pitchFamily="2" charset="2"/>
              <a:buChar char="Ø"/>
            </a:pPr>
            <a:r>
              <a:rPr lang="en-US" altLang="ja-JP" sz="2400" b="1" dirty="0" smtClean="0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Cellulose-filled compositions also find a small outlet for trays, clock cases and radio cabinets and other purposes. </a:t>
            </a:r>
          </a:p>
          <a:p>
            <a:pPr marL="339725" indent="-339725">
              <a:lnSpc>
                <a:spcPct val="180000"/>
              </a:lnSpc>
              <a:buFont typeface="Wingdings" pitchFamily="2" charset="2"/>
              <a:buChar char="Ø"/>
            </a:pPr>
            <a:r>
              <a:rPr lang="en-US" altLang="ja-JP" sz="2400" b="1" dirty="0" smtClean="0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Mineral­ filled powders are used in electrical applications and knobs and handles for kitchen equipments. </a:t>
            </a:r>
          </a:p>
          <a:p>
            <a:pPr marL="339725" indent="-339725">
              <a:lnSpc>
                <a:spcPct val="180000"/>
              </a:lnSpc>
              <a:buFont typeface="Wingdings" pitchFamily="2" charset="2"/>
              <a:buChar char="Ø"/>
            </a:pPr>
            <a:r>
              <a:rPr lang="en-US" altLang="ja-JP" sz="2600" b="1" dirty="0" smtClean="0">
                <a:latin typeface="Times New Roman" pitchFamily="18" charset="0"/>
                <a:ea typeface="ＭＳ 明朝" pitchFamily="49" charset="-128"/>
                <a:cs typeface="Times New Roman" pitchFamily="18" charset="0"/>
              </a:rPr>
              <a:t>Glass-reinforced melamine-formaldehyde laminates are valuable because of their good heat resistance coupled with good electrical insulation properties; including resistance to </a:t>
            </a:r>
            <a:r>
              <a:rPr lang="en-US" altLang="ja-JP" sz="2600" b="1" dirty="0" smtClean="0">
                <a:latin typeface="Times New Roman" pitchFamily="18" charset="0"/>
                <a:ea typeface="ＭＳ 明朝" pitchFamily="49" charset="-128"/>
                <a:cs typeface="Times New Roman" pitchFamily="18" charset="0"/>
              </a:rPr>
              <a:t>Cracking</a:t>
            </a:r>
            <a:r>
              <a:rPr lang="en-US" altLang="ja-JP" sz="2600" b="1" dirty="0" smtClean="0">
                <a:latin typeface="Times New Roman" pitchFamily="18" charset="0"/>
                <a:ea typeface="ＭＳ 明朝" pitchFamily="49" charset="-128"/>
                <a:cs typeface="Times New Roman" pitchFamily="18" charset="0"/>
              </a:rPr>
              <a:t>.</a:t>
            </a:r>
            <a:endParaRPr lang="en-US" sz="26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They are extensively used as materials in making aircraft structures.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Electrical &amp; Electronics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Medical equipment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Space vehicle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Building and construction.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Ships and boats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Automotive parts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Packaging</a:t>
            </a:r>
          </a:p>
          <a:p>
            <a:pPr>
              <a:buFont typeface="Wingdings" pitchFamily="2" charset="2"/>
              <a:buChar char="Ø"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CORPORATE TRAINING AND PLANNING</a:t>
            </a:r>
            <a:endParaRPr lang="en-AU" sz="140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0" y="260350"/>
            <a:ext cx="9144000" cy="51644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sz="3200" b="1" dirty="0" smtClean="0">
                <a:latin typeface="Times New Roman" pitchFamily="18" charset="0"/>
                <a:ea typeface="ＭＳ 明朝" pitchFamily="49" charset="-128"/>
                <a:cs typeface="Times New Roman" pitchFamily="18" charset="0"/>
              </a:rPr>
              <a:t>GENERAL </a:t>
            </a:r>
            <a:r>
              <a:rPr lang="en-US" altLang="ja-JP" sz="3200" b="1" dirty="0">
                <a:latin typeface="Times New Roman" pitchFamily="18" charset="0"/>
                <a:ea typeface="ＭＳ 明朝" pitchFamily="49" charset="-128"/>
                <a:cs typeface="Times New Roman" pitchFamily="18" charset="0"/>
              </a:rPr>
              <a:t>PROPERTIES </a:t>
            </a:r>
            <a:r>
              <a:rPr lang="en-US" altLang="ja-JP" sz="3200" b="1" dirty="0" smtClean="0">
                <a:latin typeface="Times New Roman" pitchFamily="18" charset="0"/>
                <a:ea typeface="ＭＳ 明朝" pitchFamily="49" charset="-128"/>
                <a:cs typeface="Times New Roman" pitchFamily="18" charset="0"/>
              </a:rPr>
              <a:t>OF EPOXY RESIN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30000"/>
              </a:lnSpc>
              <a:spcBef>
                <a:spcPct val="50000"/>
              </a:spcBef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30000"/>
              </a:lnSpc>
              <a:spcBef>
                <a:spcPct val="50000"/>
              </a:spcBef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Curing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Latitude:  Depending upon the selection of hardener, systems can cure rapidly or slowly at almost any temperature from 5 to 180ºC.   </a:t>
            </a:r>
          </a:p>
          <a:p>
            <a:pPr algn="just">
              <a:lnSpc>
                <a:spcPct val="130000"/>
              </a:lnSpc>
              <a:spcBef>
                <a:spcPct val="50000"/>
              </a:spcBef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Low Shrinkage: Unlike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phenolic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and polyester resin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behavior,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epoxides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exhibit very low shrinkage during cure.</a:t>
            </a:r>
          </a:p>
          <a:p>
            <a:pPr algn="just">
              <a:lnSpc>
                <a:spcPct val="130000"/>
              </a:lnSpc>
              <a:spcBef>
                <a:spcPct val="50000"/>
              </a:spcBef>
            </a:pPr>
            <a:r>
              <a:rPr lang="en-US" altLang="ja-JP" sz="2400" dirty="0">
                <a:latin typeface="Times New Roman" pitchFamily="18" charset="0"/>
                <a:ea typeface="ＭＳ 明朝" pitchFamily="49" charset="-128"/>
                <a:cs typeface="Times New Roman" pitchFamily="18" charset="0"/>
              </a:rPr>
              <a:t>Toughness:  Cured epoxy resins are tough materials due to distance between cross-linking points and the presence of integral aliphatic chains.  They are approximately seven times tougher than cured </a:t>
            </a:r>
            <a:r>
              <a:rPr lang="en-US" altLang="ja-JP" sz="2400" dirty="0" err="1">
                <a:latin typeface="Times New Roman" pitchFamily="18" charset="0"/>
                <a:ea typeface="ＭＳ 明朝" pitchFamily="49" charset="-128"/>
                <a:cs typeface="Times New Roman" pitchFamily="18" charset="0"/>
              </a:rPr>
              <a:t>phenolic</a:t>
            </a:r>
            <a:r>
              <a:rPr lang="en-US" altLang="ja-JP" sz="2400" dirty="0">
                <a:latin typeface="Times New Roman" pitchFamily="18" charset="0"/>
                <a:ea typeface="ＭＳ 明朝" pitchFamily="49" charset="-128"/>
                <a:cs typeface="Times New Roman" pitchFamily="18" charset="0"/>
              </a:rPr>
              <a:t> resins </a:t>
            </a:r>
            <a:endParaRPr lang="en-US" sz="2400" dirty="0">
              <a:latin typeface="Times New Roman" pitchFamily="18" charset="0"/>
              <a:ea typeface="ＭＳ 明朝" pitchFamily="49" charset="-128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CORPORATE TRAINING AND PLANNING</a:t>
            </a:r>
            <a:endParaRPr lang="en-AU" sz="140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0" y="204788"/>
            <a:ext cx="9144000" cy="6078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76250" indent="-476250" algn="ctr">
              <a:spcBef>
                <a:spcPct val="50000"/>
              </a:spcBef>
              <a:buFont typeface="Wingdings" pitchFamily="2" charset="2"/>
              <a:buNone/>
            </a:pPr>
            <a:endParaRPr lang="en-US" altLang="ja-JP" sz="2200" b="1" dirty="0" smtClean="0">
              <a:ea typeface="MS PGothic" pitchFamily="34" charset="-128"/>
            </a:endParaRPr>
          </a:p>
          <a:p>
            <a:pPr marL="476250" indent="-476250" algn="ctr">
              <a:spcBef>
                <a:spcPct val="50000"/>
              </a:spcBef>
              <a:buFont typeface="Wingdings" pitchFamily="2" charset="2"/>
              <a:buNone/>
            </a:pPr>
            <a:r>
              <a:rPr lang="en-US" altLang="ja-JP" sz="2400" b="1" dirty="0" smtClean="0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Fillers in Epoxy</a:t>
            </a:r>
            <a:endParaRPr lang="en-US" altLang="ja-JP" sz="2400" b="1" dirty="0">
              <a:latin typeface="Times New Roman" pitchFamily="18" charset="0"/>
              <a:ea typeface="MS PGothic" pitchFamily="34" charset="-128"/>
              <a:cs typeface="Times New Roman" pitchFamily="18" charset="0"/>
            </a:endParaRPr>
          </a:p>
          <a:p>
            <a:pPr marL="476250" indent="-476250" algn="just">
              <a:lnSpc>
                <a:spcPct val="120000"/>
              </a:lnSpc>
              <a:spcBef>
                <a:spcPct val="50000"/>
              </a:spcBef>
              <a:buFont typeface="Wingdings" pitchFamily="2" charset="2"/>
              <a:buChar char="Ø"/>
            </a:pPr>
            <a:r>
              <a:rPr lang="en-US" altLang="ja-JP" sz="2000" dirty="0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Reinforcing fibers such as </a:t>
            </a:r>
            <a:r>
              <a:rPr lang="en-US" altLang="ja-JP" sz="2000" dirty="0" smtClean="0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graphite </a:t>
            </a:r>
            <a:r>
              <a:rPr lang="en-US" altLang="ja-JP" sz="2000" dirty="0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and </a:t>
            </a:r>
            <a:r>
              <a:rPr lang="en-US" altLang="ja-JP" sz="2000" dirty="0" err="1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polyaramide</a:t>
            </a:r>
            <a:r>
              <a:rPr lang="en-US" altLang="ja-JP" sz="2000" dirty="0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 improve mechanical properties.</a:t>
            </a:r>
          </a:p>
          <a:p>
            <a:pPr marL="476250" indent="-476250" algn="just">
              <a:lnSpc>
                <a:spcPct val="120000"/>
              </a:lnSpc>
              <a:spcBef>
                <a:spcPct val="50000"/>
              </a:spcBef>
              <a:buFont typeface="Wingdings" pitchFamily="2" charset="2"/>
              <a:buChar char="Ø"/>
            </a:pPr>
            <a:r>
              <a:rPr lang="en-US" altLang="ja-JP" sz="2000" dirty="0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Non- reinforcing fillers such as alumina powder is widely used for thermal conductivity and electrical conductive applications. 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marL="476250" indent="-476250" algn="just">
              <a:lnSpc>
                <a:spcPct val="120000"/>
              </a:lnSpc>
              <a:spcBef>
                <a:spcPct val="50000"/>
              </a:spcBef>
              <a:buFont typeface="Wingdings" pitchFamily="2" charset="2"/>
              <a:buChar char="Ø"/>
            </a:pPr>
            <a:r>
              <a:rPr lang="en-US" altLang="ja-JP" sz="2000" dirty="0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Mica is used for electrical insulation applications. </a:t>
            </a:r>
          </a:p>
          <a:p>
            <a:pPr marL="476250" indent="-476250" algn="just">
              <a:lnSpc>
                <a:spcPct val="120000"/>
              </a:lnSpc>
              <a:spcBef>
                <a:spcPct val="50000"/>
              </a:spcBef>
              <a:buFont typeface="Wingdings" pitchFamily="2" charset="2"/>
              <a:buChar char="Ø"/>
            </a:pPr>
            <a:r>
              <a:rPr lang="en-US" altLang="ja-JP" sz="2000" dirty="0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Inorganic fillers such as talc, calcium carbonate and silica are used in </a:t>
            </a:r>
            <a:r>
              <a:rPr lang="en-US" altLang="ja-JP" sz="2000" dirty="0" err="1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epoxide</a:t>
            </a:r>
            <a:r>
              <a:rPr lang="en-US" altLang="ja-JP" sz="2000" dirty="0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 systems for cost reduction with some strength enhancement. </a:t>
            </a:r>
          </a:p>
          <a:p>
            <a:pPr marL="476250" indent="-476250" algn="just">
              <a:lnSpc>
                <a:spcPct val="120000"/>
              </a:lnSpc>
              <a:spcBef>
                <a:spcPct val="50000"/>
              </a:spcBef>
              <a:buFont typeface="Wingdings" pitchFamily="2" charset="2"/>
              <a:buChar char="Ø"/>
            </a:pPr>
            <a:r>
              <a:rPr lang="en-US" altLang="ja-JP" sz="2000" dirty="0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Carbon and graphite powders are used to have lubricity.</a:t>
            </a:r>
          </a:p>
          <a:p>
            <a:pPr marL="476250" indent="-476250" algn="just">
              <a:lnSpc>
                <a:spcPct val="120000"/>
              </a:lnSpc>
              <a:spcBef>
                <a:spcPct val="50000"/>
              </a:spcBef>
              <a:buFont typeface="Wingdings" pitchFamily="2" charset="2"/>
              <a:buChar char="Ø"/>
            </a:pPr>
            <a:r>
              <a:rPr lang="en-US" altLang="ja-JP" sz="2000" dirty="0" smtClean="0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Calcium </a:t>
            </a:r>
            <a:r>
              <a:rPr lang="en-US" altLang="ja-JP" sz="2000" dirty="0" err="1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sulphate</a:t>
            </a:r>
            <a:r>
              <a:rPr lang="en-US" altLang="ja-JP" sz="2000" dirty="0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 is used as the density controller. </a:t>
            </a:r>
          </a:p>
          <a:p>
            <a:pPr marL="476250" indent="-476250" algn="just">
              <a:lnSpc>
                <a:spcPct val="120000"/>
              </a:lnSpc>
              <a:spcBef>
                <a:spcPct val="50000"/>
              </a:spcBef>
              <a:buFont typeface="Wingdings" pitchFamily="2" charset="2"/>
              <a:buChar char="Ø"/>
            </a:pPr>
            <a:r>
              <a:rPr lang="en-US" altLang="ja-JP" sz="2000" dirty="0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Use of synthetic sodium </a:t>
            </a:r>
            <a:r>
              <a:rPr lang="en-US" altLang="ja-JP" sz="2000" dirty="0" err="1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aluminium</a:t>
            </a:r>
            <a:r>
              <a:rPr lang="en-US" altLang="ja-JP" sz="2000" dirty="0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 silicate in epoxy coatings provides improved opacity over titanium dioxide 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457200" y="677863"/>
            <a:ext cx="8534400" cy="43319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 eaLnBrk="1" hangingPunct="1">
              <a:spcBef>
                <a:spcPct val="50000"/>
              </a:spcBef>
            </a:pPr>
            <a:r>
              <a:rPr lang="en-US" altLang="ja-JP" sz="1900" b="1" dirty="0" smtClean="0">
                <a:latin typeface="Arial" charset="0"/>
                <a:ea typeface="MS PGothic" pitchFamily="34" charset="-128"/>
              </a:rPr>
              <a:t>PROPERTIES OF POLY URETHANE</a:t>
            </a:r>
          </a:p>
          <a:p>
            <a:pPr algn="just" eaLnBrk="1" hangingPunct="1">
              <a:spcBef>
                <a:spcPct val="50000"/>
              </a:spcBef>
            </a:pPr>
            <a:endParaRPr lang="en-US" altLang="ja-JP" sz="1900" b="1" dirty="0" smtClean="0">
              <a:latin typeface="Arial" charset="0"/>
              <a:ea typeface="MS PGothic" pitchFamily="34" charset="-128"/>
            </a:endParaRPr>
          </a:p>
          <a:p>
            <a:pPr indent="185738" algn="just" eaLnBrk="1" hangingPunct="1">
              <a:spcBef>
                <a:spcPct val="50000"/>
              </a:spcBef>
              <a:buClr>
                <a:srgbClr val="FFC000"/>
              </a:buClr>
              <a:buFont typeface="Wingdings" pitchFamily="2" charset="2"/>
              <a:buChar char="Ø"/>
            </a:pPr>
            <a:r>
              <a:rPr lang="en-US" altLang="ja-JP" sz="1900" b="1" dirty="0" smtClean="0">
                <a:latin typeface="Arial" charset="0"/>
                <a:ea typeface="MS PGothic" pitchFamily="34" charset="-128"/>
              </a:rPr>
              <a:t>  Low </a:t>
            </a:r>
            <a:r>
              <a:rPr lang="en-US" altLang="ja-JP" sz="1900" b="1" dirty="0">
                <a:latin typeface="Arial" charset="0"/>
                <a:ea typeface="MS PGothic" pitchFamily="34" charset="-128"/>
              </a:rPr>
              <a:t>shrinkage, </a:t>
            </a:r>
            <a:endParaRPr lang="en-US" altLang="ja-JP" sz="1900" b="1" dirty="0">
              <a:ea typeface="ＭＳ 明朝" pitchFamily="49" charset="-128"/>
            </a:endParaRPr>
          </a:p>
          <a:p>
            <a:pPr algn="just" eaLnBrk="1" hangingPunct="1">
              <a:lnSpc>
                <a:spcPct val="125000"/>
              </a:lnSpc>
              <a:spcBef>
                <a:spcPct val="50000"/>
              </a:spcBef>
              <a:buClr>
                <a:schemeClr val="accent2"/>
              </a:buClr>
              <a:buFont typeface="Wingdings" pitchFamily="2" charset="2"/>
              <a:buChar char="Ø"/>
            </a:pPr>
            <a:r>
              <a:rPr lang="en-US" altLang="ja-JP" sz="1900" b="1" dirty="0">
                <a:latin typeface="Arial" charset="0"/>
                <a:ea typeface="MS PGothic" pitchFamily="34" charset="-128"/>
              </a:rPr>
              <a:t>  Low shrinkage effect on inserts, </a:t>
            </a:r>
            <a:endParaRPr lang="en-US" altLang="ja-JP" sz="1900" b="1" dirty="0">
              <a:ea typeface="ＭＳ 明朝" pitchFamily="49" charset="-128"/>
            </a:endParaRPr>
          </a:p>
          <a:p>
            <a:pPr algn="just" eaLnBrk="1" hangingPunct="1">
              <a:lnSpc>
                <a:spcPct val="125000"/>
              </a:lnSpc>
              <a:spcBef>
                <a:spcPct val="50000"/>
              </a:spcBef>
              <a:buClr>
                <a:schemeClr val="accent2"/>
              </a:buClr>
              <a:buFont typeface="Wingdings" pitchFamily="2" charset="2"/>
              <a:buChar char="Ø"/>
            </a:pPr>
            <a:r>
              <a:rPr lang="en-US" altLang="ja-JP" sz="1900" b="1" dirty="0">
                <a:latin typeface="Arial" charset="0"/>
                <a:ea typeface="MS PGothic" pitchFamily="34" charset="-128"/>
              </a:rPr>
              <a:t>  Good adhesion on all materials, </a:t>
            </a:r>
            <a:endParaRPr lang="en-US" altLang="ja-JP" sz="1900" b="1" dirty="0">
              <a:ea typeface="ＭＳ 明朝" pitchFamily="49" charset="-128"/>
            </a:endParaRPr>
          </a:p>
          <a:p>
            <a:pPr algn="just" eaLnBrk="1" hangingPunct="1">
              <a:lnSpc>
                <a:spcPct val="125000"/>
              </a:lnSpc>
              <a:spcBef>
                <a:spcPct val="50000"/>
              </a:spcBef>
              <a:buClr>
                <a:schemeClr val="accent2"/>
              </a:buClr>
              <a:buFont typeface="Wingdings" pitchFamily="2" charset="2"/>
              <a:buChar char="Ø"/>
            </a:pPr>
            <a:r>
              <a:rPr lang="en-US" altLang="ja-JP" sz="1900" b="1" dirty="0">
                <a:latin typeface="Arial" charset="0"/>
                <a:ea typeface="MS PGothic" pitchFamily="34" charset="-128"/>
              </a:rPr>
              <a:t>  High resistance to chemicals, </a:t>
            </a:r>
            <a:endParaRPr lang="en-US" altLang="ja-JP" sz="1900" b="1" dirty="0">
              <a:ea typeface="ＭＳ 明朝" pitchFamily="49" charset="-128"/>
            </a:endParaRPr>
          </a:p>
          <a:p>
            <a:pPr algn="just" eaLnBrk="1" hangingPunct="1">
              <a:lnSpc>
                <a:spcPct val="125000"/>
              </a:lnSpc>
              <a:spcBef>
                <a:spcPct val="50000"/>
              </a:spcBef>
              <a:buClr>
                <a:schemeClr val="accent2"/>
              </a:buClr>
              <a:buFont typeface="Wingdings" pitchFamily="2" charset="2"/>
              <a:buChar char="Ø"/>
            </a:pPr>
            <a:r>
              <a:rPr lang="en-US" altLang="ja-JP" sz="1900" b="1" dirty="0">
                <a:latin typeface="Arial" charset="0"/>
                <a:ea typeface="MS PGothic" pitchFamily="34" charset="-128"/>
              </a:rPr>
              <a:t>  Low water absorption and permeability to water vapor, </a:t>
            </a:r>
            <a:endParaRPr lang="en-US" altLang="ja-JP" sz="1900" b="1" dirty="0">
              <a:ea typeface="ＭＳ 明朝" pitchFamily="49" charset="-128"/>
            </a:endParaRPr>
          </a:p>
          <a:p>
            <a:pPr algn="just" eaLnBrk="1" hangingPunct="1">
              <a:lnSpc>
                <a:spcPct val="125000"/>
              </a:lnSpc>
              <a:spcBef>
                <a:spcPct val="50000"/>
              </a:spcBef>
              <a:buClr>
                <a:schemeClr val="accent2"/>
              </a:buClr>
              <a:buFont typeface="Wingdings" pitchFamily="2" charset="2"/>
              <a:buChar char="Ø"/>
            </a:pPr>
            <a:r>
              <a:rPr lang="en-US" altLang="ja-JP" sz="1900" b="1" dirty="0">
                <a:latin typeface="Arial" charset="0"/>
                <a:ea typeface="MS PGothic" pitchFamily="34" charset="-128"/>
              </a:rPr>
              <a:t>  Safe handling, </a:t>
            </a:r>
            <a:endParaRPr lang="en-US" altLang="ja-JP" sz="1900" b="1" dirty="0">
              <a:ea typeface="ＭＳ 明朝" pitchFamily="49" charset="-128"/>
            </a:endParaRPr>
          </a:p>
          <a:p>
            <a:pPr algn="just" eaLnBrk="1" hangingPunct="1">
              <a:lnSpc>
                <a:spcPct val="125000"/>
              </a:lnSpc>
              <a:spcBef>
                <a:spcPct val="50000"/>
              </a:spcBef>
              <a:buClr>
                <a:schemeClr val="accent2"/>
              </a:buClr>
              <a:buFont typeface="Wingdings" pitchFamily="2" charset="2"/>
              <a:buChar char="Ø"/>
            </a:pPr>
            <a:r>
              <a:rPr lang="en-US" altLang="ja-JP" sz="1900" b="1" dirty="0">
                <a:latin typeface="Arial" charset="0"/>
                <a:ea typeface="MS PGothic" pitchFamily="34" charset="-128"/>
              </a:rPr>
              <a:t>  Low material costs. </a:t>
            </a:r>
            <a:endParaRPr lang="en-US" sz="1900" b="1" dirty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0" y="457200"/>
            <a:ext cx="9144000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73063" indent="-373063" algn="ctr" eaLnBrk="1" hangingPunct="1">
              <a:spcBef>
                <a:spcPct val="50000"/>
              </a:spcBef>
            </a:pPr>
            <a:r>
              <a:rPr lang="en-US" altLang="ja-JP" sz="2400" b="1" dirty="0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FILLERS</a:t>
            </a:r>
            <a:endParaRPr lang="en-US" altLang="ja-JP" sz="2400" dirty="0">
              <a:latin typeface="Times New Roman" pitchFamily="18" charset="0"/>
              <a:ea typeface="ＭＳ 明朝" pitchFamily="49" charset="-128"/>
              <a:cs typeface="Times New Roman" pitchFamily="18" charset="0"/>
            </a:endParaRPr>
          </a:p>
          <a:p>
            <a:pPr marL="373063" indent="-373063" algn="just" eaLnBrk="1" hangingPunct="1">
              <a:lnSpc>
                <a:spcPct val="150000"/>
              </a:lnSpc>
              <a:spcBef>
                <a:spcPct val="50000"/>
              </a:spcBef>
              <a:buFont typeface="Wingdings" pitchFamily="2" charset="2"/>
              <a:buChar char="Ø"/>
            </a:pPr>
            <a:r>
              <a:rPr lang="en-US" altLang="ja-JP" sz="2000" b="1" dirty="0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Fillers used are carbonates (chalk) and these represent about 50% of the total requirement in polyurethanes. </a:t>
            </a:r>
          </a:p>
          <a:p>
            <a:pPr marL="373063" indent="-373063" algn="just" eaLnBrk="1" hangingPunct="1">
              <a:lnSpc>
                <a:spcPct val="150000"/>
              </a:lnSpc>
              <a:spcBef>
                <a:spcPct val="50000"/>
              </a:spcBef>
              <a:buFont typeface="Wingdings" pitchFamily="2" charset="2"/>
              <a:buChar char="Ø"/>
            </a:pPr>
            <a:r>
              <a:rPr lang="en-US" altLang="ja-JP" sz="2000" b="1" dirty="0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Organic extenders used to lower costs include wood, straw, shells and plant materials </a:t>
            </a:r>
          </a:p>
          <a:p>
            <a:pPr marL="373063" indent="-373063" algn="just" eaLnBrk="1" hangingPunct="1">
              <a:lnSpc>
                <a:spcPct val="15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ja-JP" sz="2800" b="1" u="sng" dirty="0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Reinforcements</a:t>
            </a:r>
            <a:endParaRPr lang="en-US" altLang="ja-JP" sz="2800" b="1" u="sng" dirty="0">
              <a:latin typeface="Times New Roman" pitchFamily="18" charset="0"/>
              <a:ea typeface="ＭＳ 明朝" pitchFamily="49" charset="-128"/>
              <a:cs typeface="Times New Roman" pitchFamily="18" charset="0"/>
            </a:endParaRPr>
          </a:p>
          <a:p>
            <a:pPr marL="373063" indent="-373063" algn="just" eaLnBrk="1" hangingPunct="1">
              <a:lnSpc>
                <a:spcPct val="150000"/>
              </a:lnSpc>
              <a:spcBef>
                <a:spcPct val="50000"/>
              </a:spcBef>
              <a:buFont typeface="Wingdings" pitchFamily="2" charset="2"/>
              <a:buChar char="Ø"/>
            </a:pPr>
            <a:r>
              <a:rPr lang="en-US" altLang="ja-JP" sz="2000" b="1" dirty="0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Glass fiber is becoming increasingly important because of "high modulus" RIM products.</a:t>
            </a:r>
          </a:p>
          <a:p>
            <a:pPr marL="373063" indent="-373063" algn="just" eaLnBrk="1" hangingPunct="1">
              <a:lnSpc>
                <a:spcPct val="150000"/>
              </a:lnSpc>
              <a:spcBef>
                <a:spcPct val="50000"/>
              </a:spcBef>
              <a:buFont typeface="Wingdings" pitchFamily="2" charset="2"/>
              <a:buChar char="Ø"/>
            </a:pPr>
            <a:r>
              <a:rPr lang="en-US" altLang="ja-JP" sz="2000" b="1" dirty="0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Glass (hollow) spheres of 5 to 300 </a:t>
            </a:r>
            <a:r>
              <a:rPr lang="en-US" altLang="ja-JP" sz="2000" b="1" dirty="0">
                <a:latin typeface="Times New Roman" pitchFamily="18" charset="0"/>
                <a:ea typeface="ＭＳ 明朝" pitchFamily="49" charset="-128"/>
                <a:cs typeface="Times New Roman" pitchFamily="18" charset="0"/>
              </a:rPr>
              <a:t>m</a:t>
            </a:r>
            <a:r>
              <a:rPr lang="en-US" altLang="ja-JP" sz="2000" b="1" dirty="0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 </a:t>
            </a:r>
            <a:r>
              <a:rPr lang="en-US" altLang="ja-JP" sz="2000" b="1" dirty="0" err="1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m</a:t>
            </a:r>
            <a:r>
              <a:rPr lang="en-US" altLang="ja-JP" sz="2000" b="1" dirty="0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 diameter improve the properties of rigid foams</a:t>
            </a:r>
            <a:r>
              <a:rPr lang="en-US" altLang="ja-JP" sz="2000" b="1" dirty="0">
                <a:latin typeface="Times New Roman" pitchFamily="18" charset="0"/>
                <a:ea typeface="ＭＳ 明朝" pitchFamily="49" charset="-128"/>
                <a:cs typeface="Times New Roman" pitchFamily="18" charset="0"/>
              </a:rPr>
              <a:t> 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304800"/>
            <a:ext cx="7772400" cy="762000"/>
          </a:xfrm>
        </p:spPr>
        <p:txBody>
          <a:bodyPr/>
          <a:lstStyle/>
          <a:p>
            <a:pPr algn="ctr"/>
            <a:r>
              <a:rPr lang="en-US" sz="4000" b="1" dirty="0"/>
              <a:t>Polyimide (PI)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2492896"/>
            <a:ext cx="8001000" cy="4060304"/>
          </a:xfrm>
        </p:spPr>
        <p:txBody>
          <a:bodyPr>
            <a:normAutofit fontScale="92500"/>
          </a:bodyPr>
          <a:lstStyle/>
          <a:p>
            <a:r>
              <a:rPr lang="en-US" sz="3000" b="1" dirty="0" smtClean="0">
                <a:latin typeface="Comic Sans MS" pitchFamily="66" charset="0"/>
              </a:rPr>
              <a:t>General </a:t>
            </a:r>
            <a:r>
              <a:rPr lang="en-US" sz="3000" b="1" dirty="0">
                <a:latin typeface="Comic Sans MS" pitchFamily="66" charset="0"/>
              </a:rPr>
              <a:t>Properties</a:t>
            </a:r>
          </a:p>
          <a:p>
            <a:endParaRPr lang="en-US" sz="1500" b="1" dirty="0">
              <a:latin typeface="Comic Sans MS" pitchFamily="66" charset="0"/>
            </a:endParaRPr>
          </a:p>
          <a:p>
            <a:r>
              <a:rPr lang="en-US" sz="3000" dirty="0">
                <a:latin typeface="Comic Sans MS" pitchFamily="66" charset="0"/>
              </a:rPr>
              <a:t>- favorable friction and abrasion performance,</a:t>
            </a:r>
          </a:p>
          <a:p>
            <a:r>
              <a:rPr lang="en-US" sz="3000" dirty="0">
                <a:latin typeface="Comic Sans MS" pitchFamily="66" charset="0"/>
              </a:rPr>
              <a:t>- good electrical properties,</a:t>
            </a:r>
          </a:p>
          <a:p>
            <a:r>
              <a:rPr lang="en-US" sz="3000" dirty="0">
                <a:latin typeface="Comic Sans MS" pitchFamily="66" charset="0"/>
              </a:rPr>
              <a:t>- high resistance to high energy radiation,</a:t>
            </a:r>
          </a:p>
          <a:p>
            <a:r>
              <a:rPr lang="en-US" sz="3000" dirty="0">
                <a:latin typeface="Comic Sans MS" pitchFamily="66" charset="0"/>
              </a:rPr>
              <a:t>- highly flame resistant,</a:t>
            </a:r>
          </a:p>
          <a:p>
            <a:r>
              <a:rPr lang="en-US" sz="3000" dirty="0">
                <a:latin typeface="Comic Sans MS" pitchFamily="66" charset="0"/>
              </a:rPr>
              <a:t>- low </a:t>
            </a:r>
            <a:r>
              <a:rPr lang="en-US" sz="3000" dirty="0" err="1">
                <a:latin typeface="Comic Sans MS" pitchFamily="66" charset="0"/>
              </a:rPr>
              <a:t>outgassing</a:t>
            </a:r>
            <a:r>
              <a:rPr lang="en-US" sz="3000" dirty="0">
                <a:latin typeface="Comic Sans MS" pitchFamily="66" charset="0"/>
              </a:rPr>
              <a:t> under high vacuum,</a:t>
            </a:r>
          </a:p>
          <a:p>
            <a:r>
              <a:rPr lang="en-US" sz="3000" dirty="0">
                <a:latin typeface="Comic Sans MS" pitchFamily="66" charset="0"/>
              </a:rPr>
              <a:t>- good resistance to chemicals and water.</a:t>
            </a:r>
          </a:p>
        </p:txBody>
      </p:sp>
      <p:sp>
        <p:nvSpPr>
          <p:cNvPr id="6349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1" hangingPunct="1"/>
            <a:endParaRPr lang="en-US" sz="1800">
              <a:latin typeface="Arial" charset="0"/>
            </a:endParaRPr>
          </a:p>
        </p:txBody>
      </p:sp>
      <p:graphicFrame>
        <p:nvGraphicFramePr>
          <p:cNvPr id="55298" name="Object 2"/>
          <p:cNvGraphicFramePr>
            <a:graphicFrameLocks noChangeAspect="1"/>
          </p:cNvGraphicFramePr>
          <p:nvPr/>
        </p:nvGraphicFramePr>
        <p:xfrm>
          <a:off x="3203848" y="1052736"/>
          <a:ext cx="2239963" cy="1748408"/>
        </p:xfrm>
        <a:graphic>
          <a:graphicData uri="http://schemas.openxmlformats.org/presentationml/2006/ole">
            <p:oleObj spid="_x0000_s55298" name="CS ChemDraw Drawing" r:id="rId3" imgW="828000" imgH="1465560" progId="">
              <p:embed/>
            </p:oleObj>
          </a:graphicData>
        </a:graphic>
      </p:graphicFrame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Comic Sans MS" pitchFamily="66" charset="0"/>
              </a:rPr>
              <a:t>Additives</a:t>
            </a:r>
            <a:br>
              <a:rPr lang="en-US" dirty="0" smtClean="0">
                <a:latin typeface="Comic Sans MS" pitchFamily="66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>
                <a:latin typeface="Comic Sans MS" pitchFamily="66" charset="0"/>
              </a:rPr>
              <a:t>Functional additives and reinforcements are of importance: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latin typeface="Comic Sans MS" pitchFamily="66" charset="0"/>
              </a:rPr>
              <a:t> Molybdenum disulfide (MoS</a:t>
            </a:r>
            <a:r>
              <a:rPr lang="en-US" sz="2800" baseline="-25000" dirty="0" smtClean="0">
                <a:latin typeface="Comic Sans MS" pitchFamily="66" charset="0"/>
              </a:rPr>
              <a:t>2</a:t>
            </a:r>
            <a:r>
              <a:rPr lang="en-US" sz="2800" dirty="0" smtClean="0">
                <a:latin typeface="Comic Sans MS" pitchFamily="66" charset="0"/>
              </a:rPr>
              <a:t>), graphite and PTFE for bearing material. 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latin typeface="Comic Sans MS" pitchFamily="66" charset="0"/>
              </a:rPr>
              <a:t> Glass-, Carbon- and </a:t>
            </a:r>
            <a:r>
              <a:rPr lang="en-US" sz="2800" dirty="0" err="1" smtClean="0">
                <a:latin typeface="Comic Sans MS" pitchFamily="66" charset="0"/>
              </a:rPr>
              <a:t>aramide</a:t>
            </a:r>
            <a:r>
              <a:rPr lang="en-US" sz="2800" dirty="0" smtClean="0">
                <a:latin typeface="Comic Sans MS" pitchFamily="66" charset="0"/>
              </a:rPr>
              <a:t>-fibers are used as reinforcements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0" y="1124744"/>
            <a:ext cx="9144000" cy="5355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90513" indent="-290513" algn="ctr" eaLnBrk="1" hangingPunct="1">
              <a:spcBef>
                <a:spcPct val="50000"/>
              </a:spcBef>
            </a:pPr>
            <a:endParaRPr lang="en-US" altLang="ja-JP" sz="2200" b="1" dirty="0">
              <a:ea typeface="MS PGothic" pitchFamily="34" charset="-128"/>
            </a:endParaRPr>
          </a:p>
          <a:p>
            <a:pPr marL="290513" indent="-290513" algn="just" eaLnBrk="1" hangingPunct="1">
              <a:spcBef>
                <a:spcPct val="50000"/>
              </a:spcBef>
              <a:buFont typeface="Wingdings" pitchFamily="2" charset="2"/>
              <a:buNone/>
            </a:pPr>
            <a:r>
              <a:rPr lang="en-US" altLang="ja-JP" sz="2000" b="1" dirty="0" smtClean="0">
                <a:latin typeface="Arial" charset="0"/>
                <a:ea typeface="MS PGothic" pitchFamily="34" charset="-128"/>
              </a:rPr>
              <a:t>	</a:t>
            </a:r>
            <a:r>
              <a:rPr lang="en-US" altLang="ja-JP" sz="2000" b="1" dirty="0" err="1" smtClean="0">
                <a:latin typeface="Arial" charset="0"/>
                <a:ea typeface="MS PGothic" pitchFamily="34" charset="-128"/>
              </a:rPr>
              <a:t>Moulded</a:t>
            </a:r>
            <a:r>
              <a:rPr lang="en-US" altLang="ja-JP" sz="2000" b="1" dirty="0" smtClean="0">
                <a:latin typeface="Arial" charset="0"/>
                <a:ea typeface="MS PGothic" pitchFamily="34" charset="-128"/>
              </a:rPr>
              <a:t> silicones are characterized by the following properties: </a:t>
            </a:r>
            <a:endParaRPr lang="en-US" altLang="ja-JP" sz="2000" b="1" dirty="0" smtClean="0">
              <a:ea typeface="MS PGothic" pitchFamily="34" charset="-128"/>
            </a:endParaRPr>
          </a:p>
          <a:p>
            <a:pPr marL="766763" lvl="1" indent="-285750" algn="just" eaLnBrk="1" hangingPunct="1">
              <a:spcBef>
                <a:spcPct val="50000"/>
              </a:spcBef>
              <a:buFont typeface="Wingdings" pitchFamily="2" charset="2"/>
              <a:buChar char="Ø"/>
            </a:pPr>
            <a:r>
              <a:rPr lang="en-US" altLang="ja-JP" sz="2000" b="1" dirty="0" smtClean="0">
                <a:latin typeface="Arial" charset="0"/>
                <a:ea typeface="MS PGothic" pitchFamily="34" charset="-128"/>
              </a:rPr>
              <a:t>Good </a:t>
            </a:r>
            <a:r>
              <a:rPr lang="en-US" altLang="ja-JP" sz="2000" b="1" dirty="0">
                <a:latin typeface="Arial" charset="0"/>
                <a:ea typeface="MS PGothic" pitchFamily="34" charset="-128"/>
              </a:rPr>
              <a:t>dimensional stability at high temperatures, </a:t>
            </a:r>
            <a:endParaRPr lang="en-US" altLang="ja-JP" sz="2000" b="1" dirty="0">
              <a:ea typeface="MS PGothic" pitchFamily="34" charset="-128"/>
            </a:endParaRPr>
          </a:p>
          <a:p>
            <a:pPr marL="766763" lvl="1" indent="-285750" algn="just" eaLnBrk="1" hangingPunct="1">
              <a:spcBef>
                <a:spcPct val="50000"/>
              </a:spcBef>
              <a:buFont typeface="Wingdings" pitchFamily="2" charset="2"/>
              <a:buChar char="Ø"/>
            </a:pPr>
            <a:r>
              <a:rPr lang="en-US" altLang="ja-JP" sz="2000" b="1" dirty="0">
                <a:latin typeface="Arial" charset="0"/>
                <a:ea typeface="MS PGothic" pitchFamily="34" charset="-128"/>
              </a:rPr>
              <a:t>Good electrical and dielectric properties over wide frequency and temperature ranges, </a:t>
            </a:r>
            <a:endParaRPr lang="en-US" altLang="ja-JP" sz="2000" b="1" dirty="0">
              <a:ea typeface="MS PGothic" pitchFamily="34" charset="-128"/>
            </a:endParaRPr>
          </a:p>
          <a:p>
            <a:pPr marL="766763" lvl="1" indent="-285750" algn="just" eaLnBrk="1" hangingPunct="1">
              <a:spcBef>
                <a:spcPct val="50000"/>
              </a:spcBef>
              <a:buFont typeface="Wingdings" pitchFamily="2" charset="2"/>
              <a:buChar char="Ø"/>
            </a:pPr>
            <a:r>
              <a:rPr lang="en-US" altLang="ja-JP" sz="2000" b="1" dirty="0">
                <a:latin typeface="Arial" charset="0"/>
                <a:ea typeface="MS PGothic" pitchFamily="34" charset="-128"/>
              </a:rPr>
              <a:t>Low water adsorption, </a:t>
            </a:r>
            <a:endParaRPr lang="en-US" altLang="ja-JP" sz="2000" b="1" dirty="0">
              <a:ea typeface="MS PGothic" pitchFamily="34" charset="-128"/>
            </a:endParaRPr>
          </a:p>
          <a:p>
            <a:pPr marL="766763" lvl="1" indent="-285750" algn="just" eaLnBrk="1" hangingPunct="1">
              <a:spcBef>
                <a:spcPct val="50000"/>
              </a:spcBef>
              <a:buFont typeface="Wingdings" pitchFamily="2" charset="2"/>
              <a:buChar char="Ø"/>
            </a:pPr>
            <a:r>
              <a:rPr lang="en-US" altLang="ja-JP" sz="2000" b="1" dirty="0">
                <a:latin typeface="Arial" charset="0"/>
                <a:ea typeface="MS PGothic" pitchFamily="34" charset="-128"/>
              </a:rPr>
              <a:t>Flame resistant without additives, self extinguishing, </a:t>
            </a:r>
            <a:endParaRPr lang="en-US" altLang="ja-JP" sz="2000" b="1" dirty="0">
              <a:ea typeface="MS PGothic" pitchFamily="34" charset="-128"/>
            </a:endParaRPr>
          </a:p>
          <a:p>
            <a:pPr marL="766763" lvl="1" indent="-285750" algn="just" eaLnBrk="1" hangingPunct="1">
              <a:spcBef>
                <a:spcPct val="50000"/>
              </a:spcBef>
              <a:buFont typeface="Wingdings" pitchFamily="2" charset="2"/>
              <a:buChar char="Ø"/>
            </a:pPr>
            <a:r>
              <a:rPr lang="en-US" altLang="ja-JP" sz="2000" b="1" dirty="0">
                <a:latin typeface="Arial" charset="0"/>
                <a:ea typeface="MS PGothic" pitchFamily="34" charset="-128"/>
              </a:rPr>
              <a:t>Good flow properties, </a:t>
            </a:r>
            <a:endParaRPr lang="en-US" altLang="ja-JP" sz="2000" b="1" dirty="0">
              <a:ea typeface="MS PGothic" pitchFamily="34" charset="-128"/>
            </a:endParaRPr>
          </a:p>
          <a:p>
            <a:pPr marL="766763" lvl="1" indent="-285750" algn="just" eaLnBrk="1" hangingPunct="1">
              <a:spcBef>
                <a:spcPct val="50000"/>
              </a:spcBef>
              <a:buFont typeface="Wingdings" pitchFamily="2" charset="2"/>
              <a:buChar char="Ø"/>
            </a:pPr>
            <a:r>
              <a:rPr lang="en-US" altLang="ja-JP" sz="2000" b="1" dirty="0">
                <a:latin typeface="Arial" charset="0"/>
                <a:ea typeface="MS PGothic" pitchFamily="34" charset="-128"/>
              </a:rPr>
              <a:t>Long curing time in comparison with other </a:t>
            </a:r>
            <a:r>
              <a:rPr lang="en-US" altLang="ja-JP" sz="2000" b="1" dirty="0" err="1">
                <a:latin typeface="Arial" charset="0"/>
                <a:ea typeface="MS PGothic" pitchFamily="34" charset="-128"/>
              </a:rPr>
              <a:t>moulding</a:t>
            </a:r>
            <a:r>
              <a:rPr lang="en-US" altLang="ja-JP" sz="2000" b="1" dirty="0">
                <a:latin typeface="Arial" charset="0"/>
                <a:ea typeface="MS PGothic" pitchFamily="34" charset="-128"/>
              </a:rPr>
              <a:t> compounds, </a:t>
            </a:r>
            <a:endParaRPr lang="en-US" altLang="ja-JP" sz="2000" b="1" dirty="0">
              <a:ea typeface="MS PGothic" pitchFamily="34" charset="-128"/>
            </a:endParaRPr>
          </a:p>
          <a:p>
            <a:pPr marL="766763" lvl="1" indent="-285750" algn="just" eaLnBrk="1" hangingPunct="1">
              <a:spcBef>
                <a:spcPct val="50000"/>
              </a:spcBef>
              <a:buFont typeface="Wingdings" pitchFamily="2" charset="2"/>
              <a:buChar char="Ø"/>
            </a:pPr>
            <a:r>
              <a:rPr lang="en-US" altLang="ja-JP" sz="2000" b="1" dirty="0">
                <a:latin typeface="Arial" charset="0"/>
                <a:ea typeface="MS PGothic" pitchFamily="34" charset="-128"/>
              </a:rPr>
              <a:t>Limited </a:t>
            </a:r>
            <a:r>
              <a:rPr lang="en-US" altLang="ja-JP" sz="2000" b="1" dirty="0" smtClean="0">
                <a:latin typeface="Arial" charset="0"/>
                <a:ea typeface="MS PGothic" pitchFamily="34" charset="-128"/>
              </a:rPr>
              <a:t>self </a:t>
            </a:r>
            <a:r>
              <a:rPr lang="en-US" altLang="ja-JP" sz="2000" b="1" dirty="0">
                <a:latin typeface="Arial" charset="0"/>
                <a:ea typeface="MS PGothic" pitchFamily="34" charset="-128"/>
              </a:rPr>
              <a:t>life, </a:t>
            </a:r>
            <a:endParaRPr lang="en-US" altLang="ja-JP" sz="2000" b="1" dirty="0">
              <a:ea typeface="MS PGothic" pitchFamily="34" charset="-128"/>
            </a:endParaRPr>
          </a:p>
          <a:p>
            <a:pPr marL="766763" lvl="1" indent="-285750" algn="just" eaLnBrk="1" hangingPunct="1">
              <a:spcBef>
                <a:spcPct val="50000"/>
              </a:spcBef>
              <a:buFont typeface="Wingdings" pitchFamily="2" charset="2"/>
              <a:buChar char="Ø"/>
            </a:pPr>
            <a:r>
              <a:rPr lang="en-US" altLang="ja-JP" sz="2000" b="1" dirty="0">
                <a:latin typeface="Arial" charset="0"/>
                <a:ea typeface="MS PGothic" pitchFamily="34" charset="-128"/>
              </a:rPr>
              <a:t>Average level of mechanical properties, </a:t>
            </a:r>
            <a:endParaRPr lang="en-US" altLang="ja-JP" sz="2000" b="1" dirty="0">
              <a:ea typeface="MS PGothic" pitchFamily="34" charset="-128"/>
            </a:endParaRPr>
          </a:p>
          <a:p>
            <a:pPr marL="766763" lvl="1" indent="-285750" algn="just" eaLnBrk="1" hangingPunct="1">
              <a:spcBef>
                <a:spcPct val="50000"/>
              </a:spcBef>
              <a:buFont typeface="Wingdings" pitchFamily="2" charset="2"/>
              <a:buChar char="Ø"/>
            </a:pPr>
            <a:r>
              <a:rPr lang="en-US" altLang="ja-JP" sz="2000" b="1" dirty="0">
                <a:latin typeface="Arial" charset="0"/>
                <a:ea typeface="MS PGothic" pitchFamily="34" charset="-128"/>
              </a:rPr>
              <a:t>High cost. </a:t>
            </a:r>
            <a:endParaRPr lang="en-US" sz="2000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altLang="ja-JP" b="1" dirty="0" smtClean="0">
                <a:latin typeface="Arial" charset="0"/>
                <a:ea typeface="MS PGothic" pitchFamily="34" charset="-128"/>
              </a:rPr>
              <a:t>STRUCTURE AND GENERAL PROPERTIES of silicon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0" y="1196752"/>
            <a:ext cx="9144000" cy="629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76250" indent="-476250" algn="just" eaLnBrk="1" hangingPunct="1">
              <a:lnSpc>
                <a:spcPct val="170000"/>
              </a:lnSpc>
              <a:spcBef>
                <a:spcPct val="50000"/>
              </a:spcBef>
              <a:buFont typeface="Wingdings" pitchFamily="2" charset="2"/>
              <a:buChar char="Ø"/>
            </a:pPr>
            <a:r>
              <a:rPr lang="en-US" altLang="ja-JP" b="1" dirty="0" smtClean="0">
                <a:latin typeface="Arial" charset="0"/>
                <a:ea typeface="MS PGothic" pitchFamily="34" charset="-128"/>
              </a:rPr>
              <a:t>Before </a:t>
            </a:r>
            <a:r>
              <a:rPr lang="en-US" altLang="ja-JP" b="1" dirty="0">
                <a:latin typeface="Arial" charset="0"/>
                <a:ea typeface="MS PGothic" pitchFamily="34" charset="-128"/>
              </a:rPr>
              <a:t>fabrication it is necessary to compound the silicone rubber (gum) with fillers, vulcanizing agent and other special additives on a two-roll mill or in an internal mixture. </a:t>
            </a:r>
          </a:p>
          <a:p>
            <a:pPr marL="476250" indent="-476250" algn="just" eaLnBrk="1" hangingPunct="1">
              <a:lnSpc>
                <a:spcPct val="170000"/>
              </a:lnSpc>
              <a:spcBef>
                <a:spcPct val="50000"/>
              </a:spcBef>
              <a:buFont typeface="Wingdings" pitchFamily="2" charset="2"/>
              <a:buChar char="Ø"/>
            </a:pPr>
            <a:r>
              <a:rPr lang="en-US" altLang="ja-JP" b="1" dirty="0" smtClean="0">
                <a:latin typeface="Arial" charset="0"/>
                <a:ea typeface="MS PGothic" pitchFamily="34" charset="-128"/>
              </a:rPr>
              <a:t>Fine </a:t>
            </a:r>
            <a:r>
              <a:rPr lang="en-US" altLang="ja-JP" b="1" dirty="0">
                <a:latin typeface="Arial" charset="0"/>
                <a:ea typeface="MS PGothic" pitchFamily="34" charset="-128"/>
              </a:rPr>
              <a:t>silica fillers are generally used.</a:t>
            </a:r>
            <a:r>
              <a:rPr lang="en-US" altLang="ja-JP" dirty="0">
                <a:latin typeface="Arial" charset="0"/>
                <a:ea typeface="MS PGothic" pitchFamily="34" charset="-128"/>
              </a:rPr>
              <a:t> </a:t>
            </a:r>
            <a:r>
              <a:rPr lang="en-US" altLang="ja-JP" b="1" dirty="0">
                <a:latin typeface="Arial" charset="0"/>
                <a:ea typeface="MS PGothic" pitchFamily="34" charset="-128"/>
              </a:rPr>
              <a:t>Carbon blacks do not give outstanding reinforcement, adversely affect electrical insulation properties and may interfere with the curing action.</a:t>
            </a:r>
            <a:r>
              <a:rPr lang="en-US" altLang="ja-JP" b="1" dirty="0">
                <a:ea typeface="MS PGothic" pitchFamily="34" charset="-128"/>
              </a:rPr>
              <a:t> </a:t>
            </a:r>
          </a:p>
          <a:p>
            <a:pPr marL="476250" indent="-476250" algn="just" eaLnBrk="1" hangingPunct="1">
              <a:lnSpc>
                <a:spcPct val="170000"/>
              </a:lnSpc>
              <a:spcBef>
                <a:spcPct val="50000"/>
              </a:spcBef>
              <a:buFont typeface="Wingdings" pitchFamily="2" charset="2"/>
              <a:buChar char="Ø"/>
            </a:pPr>
            <a:r>
              <a:rPr lang="en-US" altLang="ja-JP" b="1" dirty="0">
                <a:ea typeface="MS PGothic" pitchFamily="34" charset="-128"/>
              </a:rPr>
              <a:t> </a:t>
            </a:r>
            <a:r>
              <a:rPr lang="en-US" altLang="ja-JP" b="1" dirty="0">
                <a:latin typeface="Arial" charset="0"/>
                <a:ea typeface="MS PGothic" pitchFamily="34" charset="-128"/>
              </a:rPr>
              <a:t>Silicone rubbers are normally cured with peroxide, </a:t>
            </a:r>
            <a:r>
              <a:rPr lang="en-US" altLang="ja-JP" b="1" dirty="0" err="1">
                <a:latin typeface="Arial" charset="0"/>
                <a:ea typeface="MS PGothic" pitchFamily="34" charset="-128"/>
              </a:rPr>
              <a:t>benzoyl</a:t>
            </a:r>
            <a:r>
              <a:rPr lang="en-US" altLang="ja-JP" b="1" dirty="0">
                <a:latin typeface="Arial" charset="0"/>
                <a:ea typeface="MS PGothic" pitchFamily="34" charset="-128"/>
              </a:rPr>
              <a:t> peroxide,  </a:t>
            </a:r>
            <a:r>
              <a:rPr lang="en-US" altLang="ja-JP" b="1" dirty="0">
                <a:latin typeface="Arial" charset="0"/>
                <a:ea typeface="ＭＳ 明朝" pitchFamily="49" charset="-128"/>
              </a:rPr>
              <a:t>2, 4-dichlorobenzoyl peroxide and t-butyl per benzoate - 0.5-3%. </a:t>
            </a:r>
            <a:endParaRPr lang="en-US" altLang="ja-JP" b="1" dirty="0" smtClean="0">
              <a:latin typeface="Arial" charset="0"/>
              <a:ea typeface="ＭＳ 明朝" pitchFamily="49" charset="-128"/>
            </a:endParaRPr>
          </a:p>
          <a:p>
            <a:pPr marL="476250" indent="-476250" algn="just">
              <a:lnSpc>
                <a:spcPct val="170000"/>
              </a:lnSpc>
              <a:spcBef>
                <a:spcPct val="50000"/>
              </a:spcBef>
              <a:buFont typeface="Wingdings" pitchFamily="2" charset="2"/>
              <a:buChar char="Ø"/>
            </a:pPr>
            <a:r>
              <a:rPr lang="en-US" altLang="ja-JP" b="1" dirty="0" smtClean="0">
                <a:latin typeface="Arial" charset="0"/>
                <a:ea typeface="MS PGothic" pitchFamily="34" charset="-128"/>
              </a:rPr>
              <a:t>Compression </a:t>
            </a:r>
            <a:r>
              <a:rPr lang="en-US" altLang="ja-JP" b="1" dirty="0" err="1" smtClean="0">
                <a:latin typeface="Arial" charset="0"/>
                <a:ea typeface="MS PGothic" pitchFamily="34" charset="-128"/>
              </a:rPr>
              <a:t>moulding</a:t>
            </a:r>
            <a:r>
              <a:rPr lang="en-US" altLang="ja-JP" b="1" dirty="0" smtClean="0">
                <a:latin typeface="Arial" charset="0"/>
                <a:ea typeface="MS PGothic" pitchFamily="34" charset="-128"/>
              </a:rPr>
              <a:t> powders based on silicone resins consist of mixtures of a heat-resistant fibrous filler (e.g. glass </a:t>
            </a:r>
            <a:r>
              <a:rPr lang="en-US" altLang="ja-JP" b="1" dirty="0" err="1" smtClean="0">
                <a:latin typeface="Arial" charset="0"/>
                <a:ea typeface="MS PGothic" pitchFamily="34" charset="-128"/>
              </a:rPr>
              <a:t>fibre</a:t>
            </a:r>
            <a:r>
              <a:rPr lang="en-US" altLang="ja-JP" b="1" dirty="0" smtClean="0">
                <a:latin typeface="Arial" charset="0"/>
                <a:ea typeface="MS PGothic" pitchFamily="34" charset="-128"/>
              </a:rPr>
              <a:t> or asbestos) with a resin and catalyst. </a:t>
            </a:r>
          </a:p>
          <a:p>
            <a:pPr marL="476250" indent="-476250" algn="just" eaLnBrk="1" hangingPunct="1">
              <a:lnSpc>
                <a:spcPct val="170000"/>
              </a:lnSpc>
              <a:spcBef>
                <a:spcPct val="50000"/>
              </a:spcBef>
              <a:buFont typeface="Wingdings" pitchFamily="2" charset="2"/>
              <a:buChar char="Ø"/>
            </a:pPr>
            <a:endParaRPr lang="en-US" b="1" dirty="0">
              <a:latin typeface="Arial" charset="0"/>
              <a:ea typeface="ＭＳ 明朝" pitchFamily="49" charset="-12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altLang="ja-JP" b="1" dirty="0" smtClean="0">
                <a:latin typeface="Arial" charset="0"/>
                <a:ea typeface="MS PGothic" pitchFamily="34" charset="-128"/>
              </a:rPr>
              <a:t>ADDITIVES FOR SILICON</a:t>
            </a:r>
            <a:r>
              <a:rPr lang="en-US" altLang="ja-JP" dirty="0" smtClean="0">
                <a:ea typeface="ＭＳ 明朝" pitchFamily="49" charset="-128"/>
              </a:rPr>
              <a:t/>
            </a:r>
            <a:br>
              <a:rPr lang="en-US" altLang="ja-JP" dirty="0" smtClean="0">
                <a:ea typeface="ＭＳ 明朝" pitchFamily="49" charset="-128"/>
              </a:rPr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Alkyd resin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Alkyd resin may be hard ,rigid ,soft with flexible and rubbery.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Good electrical resistance.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High thermal properties.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Curing the resins improve electrical properties.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Good ESCR resistance.   </a:t>
            </a:r>
          </a:p>
          <a:p>
            <a:pPr>
              <a:buFont typeface="Wingdings" pitchFamily="2" charset="2"/>
              <a:buChar char="Ø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Additives used in alkyd resin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Colorants used for different colors.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Depending upon the selection of hardener, systems can cure</a:t>
            </a:r>
            <a:r>
              <a:rPr lang="en-US" dirty="0" smtClean="0"/>
              <a:t> quickly. </a:t>
            </a:r>
            <a:r>
              <a:rPr lang="en-US" dirty="0" err="1" smtClean="0"/>
              <a:t>ex:</a:t>
            </a:r>
            <a:r>
              <a:rPr lang="en-US" altLang="ja-JP" dirty="0" err="1" smtClean="0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ethylene</a:t>
            </a:r>
            <a:r>
              <a:rPr lang="en-US" altLang="ja-JP" dirty="0" smtClean="0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 </a:t>
            </a:r>
            <a:r>
              <a:rPr lang="en-US" altLang="ja-JP" dirty="0" err="1" smtClean="0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sulphite</a:t>
            </a:r>
            <a:r>
              <a:rPr lang="en-US" altLang="ja-JP" dirty="0" smtClean="0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 and </a:t>
            </a:r>
            <a:r>
              <a:rPr lang="en-US" altLang="ja-JP" dirty="0" err="1" smtClean="0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trimethyl</a:t>
            </a:r>
            <a:r>
              <a:rPr lang="en-US" altLang="ja-JP" dirty="0" smtClean="0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 phosphate</a:t>
            </a:r>
            <a:r>
              <a:rPr lang="en-US" altLang="ja-JP" b="1" dirty="0" smtClean="0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Toluene can increase the adhesive properties of compounding.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Matrix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Matrix can defined as different form or it will give new shape.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In present situation there are five types of Composite matrix available.</a:t>
            </a:r>
          </a:p>
          <a:p>
            <a:pPr marL="1069975" indent="-449263">
              <a:buFont typeface="+mj-lt"/>
              <a:buAutoNum type="arabicPeriod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Polymer matrix composite(PMCs)</a:t>
            </a:r>
          </a:p>
          <a:p>
            <a:pPr marL="1069975" indent="-449263">
              <a:buFont typeface="+mj-lt"/>
              <a:buAutoNum type="arabicPeriod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Metal matrix composite(MMCs)</a:t>
            </a:r>
          </a:p>
          <a:p>
            <a:pPr marL="1069975" indent="-449263">
              <a:buFont typeface="+mj-lt"/>
              <a:buAutoNum type="arabicPeriod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Ceramic matrix composite(CMCs)</a:t>
            </a:r>
          </a:p>
          <a:p>
            <a:pPr marL="1069975" indent="-449263">
              <a:buFont typeface="+mj-lt"/>
              <a:buAutoNum type="arabicPeriod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Carbon-carbon composites(CCCs)</a:t>
            </a:r>
          </a:p>
          <a:p>
            <a:pPr marL="1069975" indent="-449263">
              <a:buFont typeface="+mj-lt"/>
              <a:buAutoNum type="arabicPeriod"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Intermetallic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composites(IMCs) or Hybrid composites</a:t>
            </a:r>
          </a:p>
          <a:p>
            <a:pPr marL="1441450" indent="-279400">
              <a:buFont typeface="+mj-lt"/>
              <a:buAutoNum type="arabicPeriod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Polymer Matrix composites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polymer matrix composite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(PMC) is a composite material consisting of a polymer imbedded with a reinforcing phase such as fibers or powders 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There are two types</a:t>
            </a:r>
          </a:p>
          <a:p>
            <a:pPr marL="514350" indent="106363">
              <a:buFont typeface="+mj-lt"/>
              <a:buAutoNum type="arabi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Thermoplastics</a:t>
            </a:r>
          </a:p>
          <a:p>
            <a:pPr marL="514350" indent="106363">
              <a:buFont typeface="+mj-lt"/>
              <a:buAutoNum type="arabicPeriod"/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Thermoset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THERMOPLASTICS:</a:t>
            </a:r>
          </a:p>
          <a:p>
            <a:pPr marL="514350" indent="-514350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Ex:PP,PA6,PA66,POM,PBT,PC etc.,</a:t>
            </a:r>
          </a:p>
          <a:p>
            <a:pPr marL="514350" indent="-514350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THERMOSET:</a:t>
            </a:r>
          </a:p>
          <a:p>
            <a:pPr marL="514350" indent="-514350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PF,UF,MF etc.,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Continue…..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Thermoplastic molding compounds include fillers or reinforcing agents 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Nearly all rubbers are reinforced with carbon black 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Thermosetting (TS) polymers are the most common matrix materials </a:t>
            </a:r>
          </a:p>
          <a:p>
            <a:pPr lvl="1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Principal TS polymers are: </a:t>
            </a:r>
          </a:p>
          <a:p>
            <a:pPr lvl="2">
              <a:buFont typeface="Wingdings" pitchFamily="2" charset="2"/>
              <a:buChar char="Ø"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Phenolics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– used with particulate reinforcing phases .</a:t>
            </a:r>
          </a:p>
          <a:p>
            <a:pPr lvl="2">
              <a:buFont typeface="Wingdings" pitchFamily="2" charset="2"/>
              <a:buChar char="Ø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Polyesters and epoxies - most closely associated with FRPs.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PP composites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>
              <a:buFont typeface="Wingdings" pitchFamily="2" charset="2"/>
              <a:buChar char="Ø"/>
            </a:pPr>
            <a:endParaRPr lang="en-US" sz="2800" dirty="0" smtClean="0"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endParaRPr lang="en-US" sz="2800" dirty="0" smtClean="0"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endParaRPr lang="en-US" sz="2800" dirty="0" smtClean="0"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endParaRPr lang="en-US" sz="2800" dirty="0" smtClean="0"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endParaRPr lang="en-US" sz="2800" dirty="0" smtClean="0"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en-US" sz="2800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The main attractive features of PP are</a:t>
            </a:r>
          </a:p>
          <a:p>
            <a:pPr algn="just">
              <a:buNone/>
            </a:pPr>
            <a:r>
              <a:rPr lang="en-US" sz="2800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	-	 Exceptional flex life</a:t>
            </a:r>
          </a:p>
          <a:p>
            <a:pPr algn="just">
              <a:buNone/>
            </a:pPr>
            <a:r>
              <a:rPr lang="en-US" sz="2800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	-	Good surface hardness </a:t>
            </a:r>
          </a:p>
          <a:p>
            <a:pPr algn="just">
              <a:buNone/>
            </a:pPr>
            <a:r>
              <a:rPr lang="en-US" sz="2800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	-	High chemical resistance</a:t>
            </a:r>
          </a:p>
          <a:p>
            <a:pPr algn="just">
              <a:buNone/>
            </a:pPr>
            <a:r>
              <a:rPr lang="en-US" sz="2800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	-	Good stability in boiling water</a:t>
            </a:r>
          </a:p>
          <a:p>
            <a:pPr algn="just">
              <a:buNone/>
            </a:pPr>
            <a:r>
              <a:rPr lang="en-US" sz="2800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	-	Excellent electrical property </a:t>
            </a:r>
          </a:p>
          <a:p>
            <a:pPr algn="just">
              <a:buNone/>
            </a:pPr>
            <a:r>
              <a:rPr lang="en-US" sz="2800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	-	Long-life integral hinge application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AU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pic>
        <p:nvPicPr>
          <p:cNvPr id="5" name="Picture 4" descr="Untitl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71600" y="1412776"/>
            <a:ext cx="7047620" cy="180019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1568</TotalTime>
  <Words>2987</Words>
  <Application>Microsoft Office PowerPoint</Application>
  <PresentationFormat>On-screen Show (4:3)</PresentationFormat>
  <Paragraphs>442</Paragraphs>
  <Slides>59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59</vt:i4>
      </vt:variant>
    </vt:vector>
  </HeadingPairs>
  <TitlesOfParts>
    <vt:vector size="62" baseType="lpstr">
      <vt:lpstr>Trek</vt:lpstr>
      <vt:lpstr>Bitmap Image</vt:lpstr>
      <vt:lpstr>CS ChemDraw Drawing</vt:lpstr>
      <vt:lpstr>INTRODUCTION TO COMPOSITES</vt:lpstr>
      <vt:lpstr>What is meant by Composite?</vt:lpstr>
      <vt:lpstr>General Properties of composites</vt:lpstr>
      <vt:lpstr>Advantage of Composite</vt:lpstr>
      <vt:lpstr>Application</vt:lpstr>
      <vt:lpstr>Matrix</vt:lpstr>
      <vt:lpstr>Polymer Matrix composites</vt:lpstr>
      <vt:lpstr>Continue…..</vt:lpstr>
      <vt:lpstr>PP composites</vt:lpstr>
      <vt:lpstr>Pp composite</vt:lpstr>
      <vt:lpstr>Nylon  composites</vt:lpstr>
      <vt:lpstr>Nylon  composites</vt:lpstr>
      <vt:lpstr>Nylon  composites</vt:lpstr>
      <vt:lpstr>Additives of Polyamide  </vt:lpstr>
      <vt:lpstr>Properties of pc</vt:lpstr>
      <vt:lpstr>Fillers </vt:lpstr>
      <vt:lpstr>Reinforcements </vt:lpstr>
      <vt:lpstr>Properties of pom</vt:lpstr>
      <vt:lpstr>Pom composite</vt:lpstr>
      <vt:lpstr>Fillers </vt:lpstr>
      <vt:lpstr>Reinforcements </vt:lpstr>
      <vt:lpstr>Properties of pvc</vt:lpstr>
      <vt:lpstr> Additives and Compounding   </vt:lpstr>
      <vt:lpstr>Slide 24</vt:lpstr>
      <vt:lpstr>Slide 25</vt:lpstr>
      <vt:lpstr>Slide 26</vt:lpstr>
      <vt:lpstr>Slide 27</vt:lpstr>
      <vt:lpstr>Slide 28</vt:lpstr>
      <vt:lpstr>Slide 29</vt:lpstr>
      <vt:lpstr>Compounding of PVC</vt:lpstr>
      <vt:lpstr>Slide 31</vt:lpstr>
      <vt:lpstr>Slide 32</vt:lpstr>
      <vt:lpstr>Properties of PBT </vt:lpstr>
      <vt:lpstr>PBT ComPOSITE:</vt:lpstr>
      <vt:lpstr>STRUCTURE AND GENERAL PROPERTIES of phenol formaldehyde  </vt:lpstr>
      <vt:lpstr>Phenol Formaldehyde commposite</vt:lpstr>
      <vt:lpstr>Continue…..</vt:lpstr>
      <vt:lpstr>Continue….</vt:lpstr>
      <vt:lpstr>Continue….</vt:lpstr>
      <vt:lpstr>Properties of unsaturated polyester resin</vt:lpstr>
      <vt:lpstr>Slide 41</vt:lpstr>
      <vt:lpstr>Slide 42</vt:lpstr>
      <vt:lpstr>Slide 43</vt:lpstr>
      <vt:lpstr>Carbon Fiber </vt:lpstr>
      <vt:lpstr>Aramide fibers  </vt:lpstr>
      <vt:lpstr>Slide 46</vt:lpstr>
      <vt:lpstr>Slide 47</vt:lpstr>
      <vt:lpstr>Slide 48</vt:lpstr>
      <vt:lpstr>MF COMPOSITE</vt:lpstr>
      <vt:lpstr>Slide 50</vt:lpstr>
      <vt:lpstr>Slide 51</vt:lpstr>
      <vt:lpstr>Slide 52</vt:lpstr>
      <vt:lpstr>Slide 53</vt:lpstr>
      <vt:lpstr>Polyimide (PI)</vt:lpstr>
      <vt:lpstr>Additives </vt:lpstr>
      <vt:lpstr>STRUCTURE AND GENERAL PROPERTIES of silicon</vt:lpstr>
      <vt:lpstr>ADDITIVES FOR SILICON </vt:lpstr>
      <vt:lpstr>Alkyd resin</vt:lpstr>
      <vt:lpstr>Additives used in alkyd resin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COMPOSITES</dc:title>
  <dc:creator>RAJASEKAR G</dc:creator>
  <cp:lastModifiedBy>RAJASEKAR G</cp:lastModifiedBy>
  <cp:revision>138</cp:revision>
  <dcterms:created xsi:type="dcterms:W3CDTF">2014-02-26T06:17:22Z</dcterms:created>
  <dcterms:modified xsi:type="dcterms:W3CDTF">2015-05-08T06:21:12Z</dcterms:modified>
</cp:coreProperties>
</file>